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87" r:id="rId3"/>
    <p:sldId id="289" r:id="rId4"/>
    <p:sldId id="270" r:id="rId5"/>
    <p:sldId id="292" r:id="rId6"/>
    <p:sldId id="293" r:id="rId7"/>
    <p:sldId id="290" r:id="rId8"/>
    <p:sldId id="294" r:id="rId9"/>
    <p:sldId id="295" r:id="rId10"/>
    <p:sldId id="271" r:id="rId11"/>
    <p:sldId id="272" r:id="rId12"/>
    <p:sldId id="297" r:id="rId13"/>
    <p:sldId id="298" r:id="rId14"/>
    <p:sldId id="299" r:id="rId15"/>
    <p:sldId id="273" r:id="rId16"/>
    <p:sldId id="274" r:id="rId17"/>
    <p:sldId id="276" r:id="rId18"/>
    <p:sldId id="277" r:id="rId19"/>
    <p:sldId id="301" r:id="rId20"/>
    <p:sldId id="300" r:id="rId21"/>
    <p:sldId id="278" r:id="rId22"/>
    <p:sldId id="302" r:id="rId23"/>
    <p:sldId id="279" r:id="rId24"/>
    <p:sldId id="303" r:id="rId25"/>
    <p:sldId id="304" r:id="rId26"/>
    <p:sldId id="281" r:id="rId27"/>
    <p:sldId id="263" r:id="rId28"/>
    <p:sldId id="305" r:id="rId29"/>
    <p:sldId id="284" r:id="rId30"/>
    <p:sldId id="285" r:id="rId31"/>
    <p:sldId id="306" r:id="rId32"/>
    <p:sldId id="291" r:id="rId33"/>
    <p:sldId id="286" r:id="rId3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0A613-B7EC-610C-E86B-A982048F8A14}" v="3706" dt="2020-04-05T13:23:54.209"/>
    <p1510:client id="{A3056D0F-8D22-C86E-CAB5-D80B5205F7E8}" v="1" dt="2020-04-05T13:28:24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13411-1651-44BA-92AE-0F8A1A231219}" type="doc">
      <dgm:prSet loTypeId="urn:microsoft.com/office/officeart/2005/8/layout/hProcess3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787EA977-1952-4313-8058-A6DBEBB76128}">
      <dgm:prSet phldrT="[Tekst]"/>
      <dgm:spPr/>
      <dgm:t>
        <a:bodyPr/>
        <a:lstStyle/>
        <a:p>
          <a:pPr rtl="0"/>
          <a:r>
            <a:rPr lang="hr-HR" dirty="0">
              <a:latin typeface="Calibri Light"/>
            </a:rPr>
            <a:t>Imaš </a:t>
          </a:r>
          <a:r>
            <a:rPr lang="hr-HR" b="1" dirty="0"/>
            <a:t>2 minute </a:t>
          </a:r>
          <a:r>
            <a:rPr lang="hr-HR" dirty="0"/>
            <a:t>da se </a:t>
          </a:r>
          <a:r>
            <a:rPr lang="hr-HR" dirty="0">
              <a:solidFill>
                <a:srgbClr val="C00000"/>
              </a:solidFill>
              <a:latin typeface="Calibri Light"/>
            </a:rPr>
            <a:t>prisjetitiš barem</a:t>
          </a:r>
          <a:r>
            <a:rPr lang="hr-HR" b="0" dirty="0">
              <a:solidFill>
                <a:srgbClr val="C00000"/>
              </a:solidFill>
              <a:latin typeface="Calibri Light"/>
            </a:rPr>
            <a:t> </a:t>
          </a:r>
          <a:r>
            <a:rPr lang="hr-HR" b="1" dirty="0">
              <a:solidFill>
                <a:srgbClr val="C00000"/>
              </a:solidFill>
            </a:rPr>
            <a:t>3 rečenice</a:t>
          </a:r>
          <a:r>
            <a:rPr lang="hr-HR" dirty="0">
              <a:solidFill>
                <a:srgbClr val="C00000"/>
              </a:solidFill>
            </a:rPr>
            <a:t> </a:t>
          </a:r>
          <a:r>
            <a:rPr lang="hr-HR" dirty="0"/>
            <a:t>kojima </a:t>
          </a:r>
          <a:r>
            <a:rPr lang="hr-HR" dirty="0">
              <a:latin typeface="Calibri Light"/>
            </a:rPr>
            <a:t>bi</a:t>
          </a:r>
          <a:r>
            <a:rPr lang="hr-HR" dirty="0"/>
            <a:t> ga </a:t>
          </a:r>
          <a:r>
            <a:rPr lang="hr-HR" dirty="0">
              <a:latin typeface="Calibri Light"/>
            </a:rPr>
            <a:t>motivirao</a:t>
          </a:r>
          <a:r>
            <a:rPr lang="hr-HR" dirty="0"/>
            <a:t> na učenje</a:t>
          </a:r>
          <a:r>
            <a:rPr lang="hr-HR" b="0" i="0" u="none" strike="noStrike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.</a:t>
          </a:r>
          <a:endParaRPr lang="hr-HR" dirty="0"/>
        </a:p>
      </dgm:t>
    </dgm:pt>
    <dgm:pt modelId="{B4BD153E-BA46-4435-BB8A-E5C087BA877E}" type="parTrans" cxnId="{29A7467F-E787-4404-83B5-480A2FE99545}">
      <dgm:prSet/>
      <dgm:spPr/>
      <dgm:t>
        <a:bodyPr/>
        <a:lstStyle/>
        <a:p>
          <a:endParaRPr lang="hr-HR"/>
        </a:p>
      </dgm:t>
    </dgm:pt>
    <dgm:pt modelId="{D40ED55B-7CC2-4C68-9AB7-87A63F744B0B}" type="sibTrans" cxnId="{29A7467F-E787-4404-83B5-480A2FE99545}">
      <dgm:prSet/>
      <dgm:spPr/>
      <dgm:t>
        <a:bodyPr/>
        <a:lstStyle/>
        <a:p>
          <a:endParaRPr lang="hr-HR"/>
        </a:p>
      </dgm:t>
    </dgm:pt>
    <dgm:pt modelId="{A9B6730E-E9CB-432E-B59B-E1A10F526370}">
      <dgm:prSet/>
      <dgm:spPr/>
      <dgm:t>
        <a:bodyPr/>
        <a:lstStyle/>
        <a:p>
          <a:pPr rtl="0"/>
          <a:r>
            <a:rPr lang="hr-HR" dirty="0"/>
            <a:t>Tvoj prijatelj traži od tebe pomoć. Nikako ne može naći način da se motivira na učenje. Ukoliko sad ne ispravi ocjenu, morat će na </a:t>
          </a:r>
          <a:r>
            <a:rPr lang="hr-HR" dirty="0">
              <a:latin typeface="Calibri Light"/>
            </a:rPr>
            <a:t>produžnu nastavu</a:t>
          </a:r>
          <a:r>
            <a:rPr lang="hr-HR" dirty="0"/>
            <a:t>.</a:t>
          </a:r>
          <a:r>
            <a:rPr lang="hr-HR" dirty="0">
              <a:latin typeface="Calibri Light"/>
            </a:rPr>
            <a:t> </a:t>
          </a:r>
          <a:endParaRPr lang="hr-HR" dirty="0"/>
        </a:p>
      </dgm:t>
    </dgm:pt>
    <dgm:pt modelId="{86469751-FF70-424B-8FC7-82FB52900D01}" type="parTrans" cxnId="{8B96FA6F-8F51-4DD6-89C6-82E45C57B99A}">
      <dgm:prSet/>
      <dgm:spPr/>
      <dgm:t>
        <a:bodyPr/>
        <a:lstStyle/>
        <a:p>
          <a:endParaRPr lang="hr-HR"/>
        </a:p>
      </dgm:t>
    </dgm:pt>
    <dgm:pt modelId="{78D286B4-C88D-45E4-B3E1-7A59B5ACE3ED}" type="sibTrans" cxnId="{8B96FA6F-8F51-4DD6-89C6-82E45C57B99A}">
      <dgm:prSet/>
      <dgm:spPr/>
      <dgm:t>
        <a:bodyPr/>
        <a:lstStyle/>
        <a:p>
          <a:endParaRPr lang="hr-HR"/>
        </a:p>
      </dgm:t>
    </dgm:pt>
    <dgm:pt modelId="{FE722CF2-F03A-4A80-8798-57558FE1D97B}">
      <dgm:prSet/>
      <dgm:spPr/>
      <dgm:t>
        <a:bodyPr/>
        <a:lstStyle/>
        <a:p>
          <a:endParaRPr lang="hr-HR"/>
        </a:p>
      </dgm:t>
    </dgm:pt>
    <dgm:pt modelId="{E3608C38-A420-433F-89B0-7743C97BF079}" type="parTrans" cxnId="{0DE13F1A-FCE7-4C7E-A1DA-56791DA2C66E}">
      <dgm:prSet/>
      <dgm:spPr/>
      <dgm:t>
        <a:bodyPr/>
        <a:lstStyle/>
        <a:p>
          <a:endParaRPr lang="hr-HR"/>
        </a:p>
      </dgm:t>
    </dgm:pt>
    <dgm:pt modelId="{E763C904-2DB2-4C7A-B925-62ECAAB6FA34}" type="sibTrans" cxnId="{0DE13F1A-FCE7-4C7E-A1DA-56791DA2C66E}">
      <dgm:prSet/>
      <dgm:spPr/>
      <dgm:t>
        <a:bodyPr/>
        <a:lstStyle/>
        <a:p>
          <a:endParaRPr lang="hr-HR"/>
        </a:p>
      </dgm:t>
    </dgm:pt>
    <dgm:pt modelId="{2C152363-4EDF-4072-A9D5-D35EEDCFA74F}" type="pres">
      <dgm:prSet presAssocID="{04413411-1651-44BA-92AE-0F8A1A2312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E6F54B8-63E2-4B94-99D6-B9895EDA4E2E}" type="pres">
      <dgm:prSet presAssocID="{04413411-1651-44BA-92AE-0F8A1A231219}" presName="dummy" presStyleCnt="0"/>
      <dgm:spPr/>
    </dgm:pt>
    <dgm:pt modelId="{453FB7C1-9876-494E-A1A3-B0296204EE05}" type="pres">
      <dgm:prSet presAssocID="{04413411-1651-44BA-92AE-0F8A1A231219}" presName="linH" presStyleCnt="0"/>
      <dgm:spPr/>
    </dgm:pt>
    <dgm:pt modelId="{AEE5020B-99CA-4188-9CDD-D70C162164DF}" type="pres">
      <dgm:prSet presAssocID="{04413411-1651-44BA-92AE-0F8A1A231219}" presName="padding1" presStyleCnt="0"/>
      <dgm:spPr/>
    </dgm:pt>
    <dgm:pt modelId="{AFA8A43E-C972-41FE-91F2-C1ADF457ADDE}" type="pres">
      <dgm:prSet presAssocID="{787EA977-1952-4313-8058-A6DBEBB76128}" presName="linV" presStyleCnt="0"/>
      <dgm:spPr/>
    </dgm:pt>
    <dgm:pt modelId="{3A302C07-98C3-4974-A314-EC9CF59E99E1}" type="pres">
      <dgm:prSet presAssocID="{787EA977-1952-4313-8058-A6DBEBB76128}" presName="spVertical1" presStyleCnt="0"/>
      <dgm:spPr/>
    </dgm:pt>
    <dgm:pt modelId="{B6E45939-BDC2-4A00-B2F7-31468B1CF374}" type="pres">
      <dgm:prSet presAssocID="{787EA977-1952-4313-8058-A6DBEBB76128}" presName="parTx" presStyleLbl="revTx" presStyleIdx="0" presStyleCnt="3" custScaleX="177841" custLinFactX="100000" custLinFactNeighborX="118488" custLinFactNeighborY="-5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A4EB4F-9407-412B-828F-21779BB872EB}" type="pres">
      <dgm:prSet presAssocID="{787EA977-1952-4313-8058-A6DBEBB76128}" presName="spVertical2" presStyleCnt="0"/>
      <dgm:spPr/>
    </dgm:pt>
    <dgm:pt modelId="{F029232B-C4A3-4E4D-AE10-D01491E4170A}" type="pres">
      <dgm:prSet presAssocID="{787EA977-1952-4313-8058-A6DBEBB76128}" presName="spVertical3" presStyleCnt="0"/>
      <dgm:spPr/>
    </dgm:pt>
    <dgm:pt modelId="{8C30DADF-836A-4DDF-BDD7-62997C1C669E}" type="pres">
      <dgm:prSet presAssocID="{D40ED55B-7CC2-4C68-9AB7-87A63F744B0B}" presName="space" presStyleCnt="0"/>
      <dgm:spPr/>
    </dgm:pt>
    <dgm:pt modelId="{17F4CB83-3697-483A-AC31-DBDA58487600}" type="pres">
      <dgm:prSet presAssocID="{A9B6730E-E9CB-432E-B59B-E1A10F526370}" presName="linV" presStyleCnt="0"/>
      <dgm:spPr/>
    </dgm:pt>
    <dgm:pt modelId="{F71017A8-85EC-4662-8792-EA2EF23561C1}" type="pres">
      <dgm:prSet presAssocID="{A9B6730E-E9CB-432E-B59B-E1A10F526370}" presName="spVertical1" presStyleCnt="0"/>
      <dgm:spPr/>
    </dgm:pt>
    <dgm:pt modelId="{EF0C6D93-20C8-45E0-B90C-F3F3352E7381}" type="pres">
      <dgm:prSet presAssocID="{A9B6730E-E9CB-432E-B59B-E1A10F526370}" presName="parTx" presStyleLbl="revTx" presStyleIdx="1" presStyleCnt="3" custScaleX="185310" custLinFactX="-100000" custLinFactNeighborX="-104240" custLinFactNeighborY="-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7A1622-0BBB-4FC2-AA9D-8AE9B36DA687}" type="pres">
      <dgm:prSet presAssocID="{A9B6730E-E9CB-432E-B59B-E1A10F526370}" presName="spVertical2" presStyleCnt="0"/>
      <dgm:spPr/>
    </dgm:pt>
    <dgm:pt modelId="{80C7950D-9F52-41ED-8DA1-EDD49C0BD34E}" type="pres">
      <dgm:prSet presAssocID="{A9B6730E-E9CB-432E-B59B-E1A10F526370}" presName="spVertical3" presStyleCnt="0"/>
      <dgm:spPr/>
    </dgm:pt>
    <dgm:pt modelId="{BC2FEF47-0DCC-4A11-94B9-702F70952D04}" type="pres">
      <dgm:prSet presAssocID="{78D286B4-C88D-45E4-B3E1-7A59B5ACE3ED}" presName="space" presStyleCnt="0"/>
      <dgm:spPr/>
    </dgm:pt>
    <dgm:pt modelId="{99C490A7-50BA-4FD6-8C35-DD11098F7DDB}" type="pres">
      <dgm:prSet presAssocID="{FE722CF2-F03A-4A80-8798-57558FE1D97B}" presName="linV" presStyleCnt="0"/>
      <dgm:spPr/>
    </dgm:pt>
    <dgm:pt modelId="{BBD6609E-4646-4578-BE76-F6AFCB922AF5}" type="pres">
      <dgm:prSet presAssocID="{FE722CF2-F03A-4A80-8798-57558FE1D97B}" presName="spVertical1" presStyleCnt="0"/>
      <dgm:spPr/>
    </dgm:pt>
    <dgm:pt modelId="{A8AA2D94-2AC1-42FE-BCDE-54699ED7C31C}" type="pres">
      <dgm:prSet presAssocID="{FE722CF2-F03A-4A80-8798-57558FE1D97B}" presName="parTx" presStyleLbl="revTx" presStyleIdx="2" presStyleCnt="3" custLinFactX="-142303" custLinFactNeighborX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90A653-934A-46F1-9CA2-C975AEFE0F17}" type="pres">
      <dgm:prSet presAssocID="{FE722CF2-F03A-4A80-8798-57558FE1D97B}" presName="spVertical2" presStyleCnt="0"/>
      <dgm:spPr/>
    </dgm:pt>
    <dgm:pt modelId="{9D0DEEAB-EC93-4511-A00C-1A5DE79E4587}" type="pres">
      <dgm:prSet presAssocID="{FE722CF2-F03A-4A80-8798-57558FE1D97B}" presName="spVertical3" presStyleCnt="0"/>
      <dgm:spPr/>
    </dgm:pt>
    <dgm:pt modelId="{FD7ECB8C-8136-4ED2-A6B8-D454EA15DC89}" type="pres">
      <dgm:prSet presAssocID="{04413411-1651-44BA-92AE-0F8A1A231219}" presName="padding2" presStyleCnt="0"/>
      <dgm:spPr/>
    </dgm:pt>
    <dgm:pt modelId="{3A53FF25-F930-467B-9958-7B31ACAD5F37}" type="pres">
      <dgm:prSet presAssocID="{04413411-1651-44BA-92AE-0F8A1A231219}" presName="negArrow" presStyleCnt="0"/>
      <dgm:spPr/>
    </dgm:pt>
    <dgm:pt modelId="{526A2D8F-308B-4BD3-BF26-756682868504}" type="pres">
      <dgm:prSet presAssocID="{04413411-1651-44BA-92AE-0F8A1A231219}" presName="backgroundArrow" presStyleLbl="node1" presStyleIdx="0" presStyleCnt="1"/>
      <dgm:spPr/>
    </dgm:pt>
  </dgm:ptLst>
  <dgm:cxnLst>
    <dgm:cxn modelId="{8B96FA6F-8F51-4DD6-89C6-82E45C57B99A}" srcId="{04413411-1651-44BA-92AE-0F8A1A231219}" destId="{A9B6730E-E9CB-432E-B59B-E1A10F526370}" srcOrd="1" destOrd="0" parTransId="{86469751-FF70-424B-8FC7-82FB52900D01}" sibTransId="{78D286B4-C88D-45E4-B3E1-7A59B5ACE3ED}"/>
    <dgm:cxn modelId="{0DE13F1A-FCE7-4C7E-A1DA-56791DA2C66E}" srcId="{04413411-1651-44BA-92AE-0F8A1A231219}" destId="{FE722CF2-F03A-4A80-8798-57558FE1D97B}" srcOrd="2" destOrd="0" parTransId="{E3608C38-A420-433F-89B0-7743C97BF079}" sibTransId="{E763C904-2DB2-4C7A-B925-62ECAAB6FA34}"/>
    <dgm:cxn modelId="{29A7467F-E787-4404-83B5-480A2FE99545}" srcId="{04413411-1651-44BA-92AE-0F8A1A231219}" destId="{787EA977-1952-4313-8058-A6DBEBB76128}" srcOrd="0" destOrd="0" parTransId="{B4BD153E-BA46-4435-BB8A-E5C087BA877E}" sibTransId="{D40ED55B-7CC2-4C68-9AB7-87A63F744B0B}"/>
    <dgm:cxn modelId="{8D1F8D9B-90E3-427C-A9D9-0BC6D2594C24}" type="presOf" srcId="{A9B6730E-E9CB-432E-B59B-E1A10F526370}" destId="{EF0C6D93-20C8-45E0-B90C-F3F3352E7381}" srcOrd="0" destOrd="0" presId="urn:microsoft.com/office/officeart/2005/8/layout/hProcess3"/>
    <dgm:cxn modelId="{DA3FD207-ABDB-4474-94D7-1DBB8A42C1E4}" type="presOf" srcId="{787EA977-1952-4313-8058-A6DBEBB76128}" destId="{B6E45939-BDC2-4A00-B2F7-31468B1CF374}" srcOrd="0" destOrd="0" presId="urn:microsoft.com/office/officeart/2005/8/layout/hProcess3"/>
    <dgm:cxn modelId="{93438EEF-BC1A-46E4-B865-39806AD67FB8}" type="presOf" srcId="{FE722CF2-F03A-4A80-8798-57558FE1D97B}" destId="{A8AA2D94-2AC1-42FE-BCDE-54699ED7C31C}" srcOrd="0" destOrd="0" presId="urn:microsoft.com/office/officeart/2005/8/layout/hProcess3"/>
    <dgm:cxn modelId="{1EF4475A-F35E-480E-86C3-AD2514377AD4}" type="presOf" srcId="{04413411-1651-44BA-92AE-0F8A1A231219}" destId="{2C152363-4EDF-4072-A9D5-D35EEDCFA74F}" srcOrd="0" destOrd="0" presId="urn:microsoft.com/office/officeart/2005/8/layout/hProcess3"/>
    <dgm:cxn modelId="{A9488D5F-1AA1-46DA-B4FC-5A7EF3649647}" type="presParOf" srcId="{2C152363-4EDF-4072-A9D5-D35EEDCFA74F}" destId="{6E6F54B8-63E2-4B94-99D6-B9895EDA4E2E}" srcOrd="0" destOrd="0" presId="urn:microsoft.com/office/officeart/2005/8/layout/hProcess3"/>
    <dgm:cxn modelId="{2A3FF22E-93E0-4014-A8CE-ED02DBD86B54}" type="presParOf" srcId="{2C152363-4EDF-4072-A9D5-D35EEDCFA74F}" destId="{453FB7C1-9876-494E-A1A3-B0296204EE05}" srcOrd="1" destOrd="0" presId="urn:microsoft.com/office/officeart/2005/8/layout/hProcess3"/>
    <dgm:cxn modelId="{F0EF8EF4-D609-40F9-8E47-C1EDB0E540C4}" type="presParOf" srcId="{453FB7C1-9876-494E-A1A3-B0296204EE05}" destId="{AEE5020B-99CA-4188-9CDD-D70C162164DF}" srcOrd="0" destOrd="0" presId="urn:microsoft.com/office/officeart/2005/8/layout/hProcess3"/>
    <dgm:cxn modelId="{9F9E1EF6-C79A-44B2-9910-84BA83DFE27F}" type="presParOf" srcId="{453FB7C1-9876-494E-A1A3-B0296204EE05}" destId="{AFA8A43E-C972-41FE-91F2-C1ADF457ADDE}" srcOrd="1" destOrd="0" presId="urn:microsoft.com/office/officeart/2005/8/layout/hProcess3"/>
    <dgm:cxn modelId="{2CEBEFFF-B5B6-4727-9373-B3D37392E5E1}" type="presParOf" srcId="{AFA8A43E-C972-41FE-91F2-C1ADF457ADDE}" destId="{3A302C07-98C3-4974-A314-EC9CF59E99E1}" srcOrd="0" destOrd="0" presId="urn:microsoft.com/office/officeart/2005/8/layout/hProcess3"/>
    <dgm:cxn modelId="{457EDD1C-2957-41B3-8A00-C205931CDFC8}" type="presParOf" srcId="{AFA8A43E-C972-41FE-91F2-C1ADF457ADDE}" destId="{B6E45939-BDC2-4A00-B2F7-31468B1CF374}" srcOrd="1" destOrd="0" presId="urn:microsoft.com/office/officeart/2005/8/layout/hProcess3"/>
    <dgm:cxn modelId="{E8CCA0A1-D2E2-4253-A615-47328F34D2A0}" type="presParOf" srcId="{AFA8A43E-C972-41FE-91F2-C1ADF457ADDE}" destId="{CEA4EB4F-9407-412B-828F-21779BB872EB}" srcOrd="2" destOrd="0" presId="urn:microsoft.com/office/officeart/2005/8/layout/hProcess3"/>
    <dgm:cxn modelId="{0C35529F-E4E4-4DA5-A363-597269D85FE5}" type="presParOf" srcId="{AFA8A43E-C972-41FE-91F2-C1ADF457ADDE}" destId="{F029232B-C4A3-4E4D-AE10-D01491E4170A}" srcOrd="3" destOrd="0" presId="urn:microsoft.com/office/officeart/2005/8/layout/hProcess3"/>
    <dgm:cxn modelId="{4362AB83-FE79-40F0-8BAE-A12655431F11}" type="presParOf" srcId="{453FB7C1-9876-494E-A1A3-B0296204EE05}" destId="{8C30DADF-836A-4DDF-BDD7-62997C1C669E}" srcOrd="2" destOrd="0" presId="urn:microsoft.com/office/officeart/2005/8/layout/hProcess3"/>
    <dgm:cxn modelId="{0DC31F96-F0D1-4D11-82BB-933A63C831FF}" type="presParOf" srcId="{453FB7C1-9876-494E-A1A3-B0296204EE05}" destId="{17F4CB83-3697-483A-AC31-DBDA58487600}" srcOrd="3" destOrd="0" presId="urn:microsoft.com/office/officeart/2005/8/layout/hProcess3"/>
    <dgm:cxn modelId="{57E01292-D3EB-4758-8712-ADEB2448E35C}" type="presParOf" srcId="{17F4CB83-3697-483A-AC31-DBDA58487600}" destId="{F71017A8-85EC-4662-8792-EA2EF23561C1}" srcOrd="0" destOrd="0" presId="urn:microsoft.com/office/officeart/2005/8/layout/hProcess3"/>
    <dgm:cxn modelId="{BA5664C6-9F25-4F7A-94BF-D61F72B5177C}" type="presParOf" srcId="{17F4CB83-3697-483A-AC31-DBDA58487600}" destId="{EF0C6D93-20C8-45E0-B90C-F3F3352E7381}" srcOrd="1" destOrd="0" presId="urn:microsoft.com/office/officeart/2005/8/layout/hProcess3"/>
    <dgm:cxn modelId="{D284BDD3-1D4B-40A1-95CC-8046D35BDABB}" type="presParOf" srcId="{17F4CB83-3697-483A-AC31-DBDA58487600}" destId="{D87A1622-0BBB-4FC2-AA9D-8AE9B36DA687}" srcOrd="2" destOrd="0" presId="urn:microsoft.com/office/officeart/2005/8/layout/hProcess3"/>
    <dgm:cxn modelId="{00442F85-E08A-4E11-9835-CC4016402CAD}" type="presParOf" srcId="{17F4CB83-3697-483A-AC31-DBDA58487600}" destId="{80C7950D-9F52-41ED-8DA1-EDD49C0BD34E}" srcOrd="3" destOrd="0" presId="urn:microsoft.com/office/officeart/2005/8/layout/hProcess3"/>
    <dgm:cxn modelId="{03A775C5-9762-4B93-80DF-966E9138F956}" type="presParOf" srcId="{453FB7C1-9876-494E-A1A3-B0296204EE05}" destId="{BC2FEF47-0DCC-4A11-94B9-702F70952D04}" srcOrd="4" destOrd="0" presId="urn:microsoft.com/office/officeart/2005/8/layout/hProcess3"/>
    <dgm:cxn modelId="{E638A01A-7A77-413A-B9CA-A534ACAB757A}" type="presParOf" srcId="{453FB7C1-9876-494E-A1A3-B0296204EE05}" destId="{99C490A7-50BA-4FD6-8C35-DD11098F7DDB}" srcOrd="5" destOrd="0" presId="urn:microsoft.com/office/officeart/2005/8/layout/hProcess3"/>
    <dgm:cxn modelId="{2A3098D2-5BA5-4D5C-88C7-E783166F368C}" type="presParOf" srcId="{99C490A7-50BA-4FD6-8C35-DD11098F7DDB}" destId="{BBD6609E-4646-4578-BE76-F6AFCB922AF5}" srcOrd="0" destOrd="0" presId="urn:microsoft.com/office/officeart/2005/8/layout/hProcess3"/>
    <dgm:cxn modelId="{EA080B99-CB7A-42D5-A419-CAFD43C00099}" type="presParOf" srcId="{99C490A7-50BA-4FD6-8C35-DD11098F7DDB}" destId="{A8AA2D94-2AC1-42FE-BCDE-54699ED7C31C}" srcOrd="1" destOrd="0" presId="urn:microsoft.com/office/officeart/2005/8/layout/hProcess3"/>
    <dgm:cxn modelId="{22CDEBC4-8DE1-4E93-B313-7D3650A3966B}" type="presParOf" srcId="{99C490A7-50BA-4FD6-8C35-DD11098F7DDB}" destId="{6990A653-934A-46F1-9CA2-C975AEFE0F17}" srcOrd="2" destOrd="0" presId="urn:microsoft.com/office/officeart/2005/8/layout/hProcess3"/>
    <dgm:cxn modelId="{7B0EC89C-16A0-4F05-B582-59EDD77F8D4A}" type="presParOf" srcId="{99C490A7-50BA-4FD6-8C35-DD11098F7DDB}" destId="{9D0DEEAB-EC93-4511-A00C-1A5DE79E4587}" srcOrd="3" destOrd="0" presId="urn:microsoft.com/office/officeart/2005/8/layout/hProcess3"/>
    <dgm:cxn modelId="{7B449441-2D69-4007-98ED-1CC12B2ABA31}" type="presParOf" srcId="{453FB7C1-9876-494E-A1A3-B0296204EE05}" destId="{FD7ECB8C-8136-4ED2-A6B8-D454EA15DC89}" srcOrd="6" destOrd="0" presId="urn:microsoft.com/office/officeart/2005/8/layout/hProcess3"/>
    <dgm:cxn modelId="{B0288C56-68DA-46F6-A824-CC934DB2A55C}" type="presParOf" srcId="{453FB7C1-9876-494E-A1A3-B0296204EE05}" destId="{3A53FF25-F930-467B-9958-7B31ACAD5F37}" srcOrd="7" destOrd="0" presId="urn:microsoft.com/office/officeart/2005/8/layout/hProcess3"/>
    <dgm:cxn modelId="{B93FBCBE-6CBA-481C-9088-D7BC2EBD805A}" type="presParOf" srcId="{453FB7C1-9876-494E-A1A3-B0296204EE05}" destId="{526A2D8F-308B-4BD3-BF26-756682868504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CEDBB-B82A-4B46-B7CF-2144A660DE3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5A6038-157D-4F38-B72E-CF569F334A33}">
      <dgm:prSet/>
      <dgm:spPr/>
      <dgm:t>
        <a:bodyPr/>
        <a:lstStyle/>
        <a:p>
          <a:r>
            <a:rPr lang="hr-HR" dirty="0"/>
            <a:t>- imati stalno mjesto za učenje. Kad koristiš isto mjesto za učenje, mozak pamti da je to tvoje mjesto za učenje i brže se "zagrije za rad" i samim time "bolje uči".</a:t>
          </a:r>
          <a:endParaRPr lang="en-US" dirty="0"/>
        </a:p>
      </dgm:t>
    </dgm:pt>
    <dgm:pt modelId="{2AB2032F-CA9B-4A32-B534-D8FEF06D2888}" type="parTrans" cxnId="{8B30D19D-C316-47C3-84F9-D707A88EB26E}">
      <dgm:prSet/>
      <dgm:spPr/>
      <dgm:t>
        <a:bodyPr/>
        <a:lstStyle/>
        <a:p>
          <a:endParaRPr lang="en-US"/>
        </a:p>
      </dgm:t>
    </dgm:pt>
    <dgm:pt modelId="{4214F93D-252F-40D6-A9A5-A9ECC3D355BA}" type="sibTrans" cxnId="{8B30D19D-C316-47C3-84F9-D707A88EB26E}">
      <dgm:prSet/>
      <dgm:spPr/>
      <dgm:t>
        <a:bodyPr/>
        <a:lstStyle/>
        <a:p>
          <a:endParaRPr lang="en-US"/>
        </a:p>
      </dgm:t>
    </dgm:pt>
    <dgm:pt modelId="{3A616F2E-FF2B-447F-9A97-52793438870E}">
      <dgm:prSet/>
      <dgm:spPr/>
      <dgm:t>
        <a:bodyPr/>
        <a:lstStyle/>
        <a:p>
          <a:r>
            <a:rPr lang="hr-HR" dirty="0"/>
            <a:t>- nemoj učiti na krevetu! Zašto? Kad ležiš na krevetu, tvoji mišići se opuštaju jer im je udobno i mozak prima informaciju da je vrijeme za odmor. Prisjeti se samo koliko si puta zadrijemao dok si učio na krevetu. Za mozak krevet je mjesto za spavanje! :) </a:t>
          </a:r>
          <a:endParaRPr lang="en-US" dirty="0"/>
        </a:p>
      </dgm:t>
    </dgm:pt>
    <dgm:pt modelId="{7FDD846A-09B6-454E-9BFD-E3AACDCD3AE9}" type="parTrans" cxnId="{4D0655A7-308C-4446-8222-831B6BF840B0}">
      <dgm:prSet/>
      <dgm:spPr/>
      <dgm:t>
        <a:bodyPr/>
        <a:lstStyle/>
        <a:p>
          <a:endParaRPr lang="en-US"/>
        </a:p>
      </dgm:t>
    </dgm:pt>
    <dgm:pt modelId="{34E45D3E-21B9-47B9-8691-63DA302D34C6}" type="sibTrans" cxnId="{4D0655A7-308C-4446-8222-831B6BF840B0}">
      <dgm:prSet/>
      <dgm:spPr/>
      <dgm:t>
        <a:bodyPr/>
        <a:lstStyle/>
        <a:p>
          <a:endParaRPr lang="en-US"/>
        </a:p>
      </dgm:t>
    </dgm:pt>
    <dgm:pt modelId="{BEBF045C-5D4D-4721-8067-5646650BE635}" type="pres">
      <dgm:prSet presAssocID="{4C6CEDBB-B82A-4B46-B7CF-2144A660D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2DFECC-233C-4EB7-BA17-A9023567E05A}" type="pres">
      <dgm:prSet presAssocID="{E85A6038-157D-4F38-B72E-CF569F334A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5C2A73-1D88-4529-BD38-3B9EC64F2A02}" type="pres">
      <dgm:prSet presAssocID="{4214F93D-252F-40D6-A9A5-A9ECC3D355BA}" presName="spacer" presStyleCnt="0"/>
      <dgm:spPr/>
    </dgm:pt>
    <dgm:pt modelId="{8D787BB5-F823-4226-B3D9-17E978DB8E5F}" type="pres">
      <dgm:prSet presAssocID="{3A616F2E-FF2B-447F-9A97-5279343887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DDB5EE0-F72E-44F3-82AE-732411949370}" type="presOf" srcId="{4C6CEDBB-B82A-4B46-B7CF-2144A660DE33}" destId="{BEBF045C-5D4D-4721-8067-5646650BE635}" srcOrd="0" destOrd="0" presId="urn:microsoft.com/office/officeart/2005/8/layout/vList2"/>
    <dgm:cxn modelId="{4D0655A7-308C-4446-8222-831B6BF840B0}" srcId="{4C6CEDBB-B82A-4B46-B7CF-2144A660DE33}" destId="{3A616F2E-FF2B-447F-9A97-52793438870E}" srcOrd="1" destOrd="0" parTransId="{7FDD846A-09B6-454E-9BFD-E3AACDCD3AE9}" sibTransId="{34E45D3E-21B9-47B9-8691-63DA302D34C6}"/>
    <dgm:cxn modelId="{4D02A781-2B31-4BD8-8C44-AB52A7B90A5D}" type="presOf" srcId="{3A616F2E-FF2B-447F-9A97-52793438870E}" destId="{8D787BB5-F823-4226-B3D9-17E978DB8E5F}" srcOrd="0" destOrd="0" presId="urn:microsoft.com/office/officeart/2005/8/layout/vList2"/>
    <dgm:cxn modelId="{8B30D19D-C316-47C3-84F9-D707A88EB26E}" srcId="{4C6CEDBB-B82A-4B46-B7CF-2144A660DE33}" destId="{E85A6038-157D-4F38-B72E-CF569F334A33}" srcOrd="0" destOrd="0" parTransId="{2AB2032F-CA9B-4A32-B534-D8FEF06D2888}" sibTransId="{4214F93D-252F-40D6-A9A5-A9ECC3D355BA}"/>
    <dgm:cxn modelId="{16069750-D24C-481A-8915-C97784C93752}" type="presOf" srcId="{E85A6038-157D-4F38-B72E-CF569F334A33}" destId="{4A2DFECC-233C-4EB7-BA17-A9023567E05A}" srcOrd="0" destOrd="0" presId="urn:microsoft.com/office/officeart/2005/8/layout/vList2"/>
    <dgm:cxn modelId="{5464B2C6-8BE9-42ED-BB7C-BF08709F163A}" type="presParOf" srcId="{BEBF045C-5D4D-4721-8067-5646650BE635}" destId="{4A2DFECC-233C-4EB7-BA17-A9023567E05A}" srcOrd="0" destOrd="0" presId="urn:microsoft.com/office/officeart/2005/8/layout/vList2"/>
    <dgm:cxn modelId="{B81C0B59-EF30-4D34-99AC-15E8C50DB328}" type="presParOf" srcId="{BEBF045C-5D4D-4721-8067-5646650BE635}" destId="{7B5C2A73-1D88-4529-BD38-3B9EC64F2A02}" srcOrd="1" destOrd="0" presId="urn:microsoft.com/office/officeart/2005/8/layout/vList2"/>
    <dgm:cxn modelId="{72B50E3D-BF28-4029-BA5F-AFDF00D707A4}" type="presParOf" srcId="{BEBF045C-5D4D-4721-8067-5646650BE635}" destId="{8D787BB5-F823-4226-B3D9-17E978DB8E5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5C513-3C9F-43F5-BE02-AB5E5CCF25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A6599F6-F281-47BA-A0B2-1B9C50EEA95E}">
      <dgm:prSet/>
      <dgm:spPr/>
      <dgm:t>
        <a:bodyPr/>
        <a:lstStyle/>
        <a:p>
          <a:pPr rtl="0"/>
          <a:r>
            <a:rPr lang="en-US" dirty="0" err="1"/>
            <a:t>Pripremi</a:t>
          </a:r>
          <a:r>
            <a:rPr lang="en-US" dirty="0"/>
            <a:t> </a:t>
          </a:r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potrebno</a:t>
          </a:r>
          <a:r>
            <a:rPr lang="en-US" dirty="0"/>
            <a:t> za </a:t>
          </a:r>
          <a:r>
            <a:rPr lang="en-US" dirty="0" err="1"/>
            <a:t>predmet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</a:t>
          </a:r>
          <a:r>
            <a:rPr lang="en-US" dirty="0" err="1"/>
            <a:t>učiš</a:t>
          </a:r>
          <a:r>
            <a:rPr lang="en-US" dirty="0">
              <a:latin typeface="Calibri Light"/>
            </a:rPr>
            <a:t> (</a:t>
          </a:r>
          <a:r>
            <a:rPr lang="en-US" dirty="0" err="1">
              <a:latin typeface="Calibri Light"/>
            </a:rPr>
            <a:t>knjiga</a:t>
          </a:r>
          <a:r>
            <a:rPr lang="en-US" dirty="0">
              <a:latin typeface="Calibri Light"/>
            </a:rPr>
            <a:t>, </a:t>
          </a:r>
          <a:r>
            <a:rPr lang="en-US" dirty="0" err="1">
              <a:latin typeface="Calibri Light"/>
            </a:rPr>
            <a:t>bilježnica</a:t>
          </a:r>
          <a:r>
            <a:rPr lang="en-US" dirty="0">
              <a:latin typeface="Calibri Light"/>
            </a:rPr>
            <a:t>, </a:t>
          </a:r>
          <a:r>
            <a:rPr lang="en-US" dirty="0" err="1">
              <a:latin typeface="Calibri Light"/>
            </a:rPr>
            <a:t>radna</a:t>
          </a:r>
          <a:r>
            <a:rPr lang="en-US" dirty="0">
              <a:latin typeface="Calibri Light"/>
            </a:rPr>
            <a:t> </a:t>
          </a:r>
          <a:r>
            <a:rPr lang="en-US" dirty="0" err="1">
              <a:latin typeface="Calibri Light"/>
            </a:rPr>
            <a:t>bilj</a:t>
          </a:r>
          <a:r>
            <a:rPr lang="en-US" dirty="0">
              <a:latin typeface="Calibri Light"/>
            </a:rPr>
            <a:t>., </a:t>
          </a:r>
          <a:r>
            <a:rPr lang="en-US" dirty="0" err="1">
              <a:latin typeface="Calibri Light"/>
            </a:rPr>
            <a:t>kalkulator</a:t>
          </a:r>
          <a:r>
            <a:rPr lang="en-US" dirty="0">
              <a:latin typeface="Calibri Light"/>
            </a:rPr>
            <a:t>,...). </a:t>
          </a:r>
          <a:endParaRPr lang="en-US" dirty="0"/>
        </a:p>
      </dgm:t>
    </dgm:pt>
    <dgm:pt modelId="{AEBFCB83-DDEE-4C18-969A-E0791CA72199}" type="parTrans" cxnId="{BA747D13-216C-4B56-8CB1-359CA2C6C6E1}">
      <dgm:prSet/>
      <dgm:spPr/>
      <dgm:t>
        <a:bodyPr/>
        <a:lstStyle/>
        <a:p>
          <a:endParaRPr lang="en-US"/>
        </a:p>
      </dgm:t>
    </dgm:pt>
    <dgm:pt modelId="{ED48B053-FC7A-4326-8C56-E1A4000382F4}" type="sibTrans" cxnId="{BA747D13-216C-4B56-8CB1-359CA2C6C6E1}">
      <dgm:prSet/>
      <dgm:spPr/>
      <dgm:t>
        <a:bodyPr/>
        <a:lstStyle/>
        <a:p>
          <a:endParaRPr lang="en-US"/>
        </a:p>
      </dgm:t>
    </dgm:pt>
    <dgm:pt modelId="{F5AD6762-C0C8-435A-9A0B-FE0A6565CC52}">
      <dgm:prSet/>
      <dgm:spPr/>
      <dgm:t>
        <a:bodyPr/>
        <a:lstStyle/>
        <a:p>
          <a:r>
            <a:rPr lang="en-US" dirty="0" err="1"/>
            <a:t>Druge</a:t>
          </a:r>
          <a:r>
            <a:rPr lang="en-US" dirty="0"/>
            <a:t> </a:t>
          </a:r>
          <a:r>
            <a:rPr lang="en-US" dirty="0" err="1"/>
            <a:t>stvari</a:t>
          </a:r>
          <a:r>
            <a:rPr lang="en-US" dirty="0"/>
            <a:t> </a:t>
          </a:r>
          <a:r>
            <a:rPr lang="en-US" dirty="0" err="1"/>
            <a:t>koje</a:t>
          </a:r>
          <a:r>
            <a:rPr lang="en-US" dirty="0"/>
            <a:t> bi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mogle</a:t>
          </a:r>
          <a:r>
            <a:rPr lang="en-US" dirty="0"/>
            <a:t> </a:t>
          </a:r>
          <a:r>
            <a:rPr lang="en-US" dirty="0" err="1"/>
            <a:t>ometati</a:t>
          </a:r>
          <a:r>
            <a:rPr lang="en-US" dirty="0"/>
            <a:t> – </a:t>
          </a:r>
          <a:r>
            <a:rPr lang="en-US" dirty="0" err="1"/>
            <a:t>makni</a:t>
          </a:r>
          <a:r>
            <a:rPr lang="en-US" dirty="0"/>
            <a:t>!</a:t>
          </a:r>
        </a:p>
      </dgm:t>
    </dgm:pt>
    <dgm:pt modelId="{0CFF6E40-E96A-4996-A716-D274D403E7BA}" type="parTrans" cxnId="{25108968-6496-48A8-9D7D-749703E87001}">
      <dgm:prSet/>
      <dgm:spPr/>
      <dgm:t>
        <a:bodyPr/>
        <a:lstStyle/>
        <a:p>
          <a:endParaRPr lang="en-US"/>
        </a:p>
      </dgm:t>
    </dgm:pt>
    <dgm:pt modelId="{2E6948CD-A3BB-4483-8EE9-55156DC57A2A}" type="sibTrans" cxnId="{25108968-6496-48A8-9D7D-749703E87001}">
      <dgm:prSet/>
      <dgm:spPr/>
      <dgm:t>
        <a:bodyPr/>
        <a:lstStyle/>
        <a:p>
          <a:endParaRPr lang="en-US"/>
        </a:p>
      </dgm:t>
    </dgm:pt>
    <dgm:pt modelId="{C3EE049A-A4B8-47B0-9E45-D68BDF360CAD}" type="pres">
      <dgm:prSet presAssocID="{4575C513-3C9F-43F5-BE02-AB5E5CCF255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2C4BB65-A4B7-4950-BC04-ABB196915CEC}" type="pres">
      <dgm:prSet presAssocID="{5A6599F6-F281-47BA-A0B2-1B9C50EEA95E}" presName="compNode" presStyleCnt="0"/>
      <dgm:spPr/>
    </dgm:pt>
    <dgm:pt modelId="{23B28DF0-75AB-4B26-B0A3-2093CDBFE07A}" type="pres">
      <dgm:prSet presAssocID="{5A6599F6-F281-47BA-A0B2-1B9C50EEA95E}" presName="bgRect" presStyleLbl="bgShp" presStyleIdx="0" presStyleCnt="2"/>
      <dgm:spPr/>
    </dgm:pt>
    <dgm:pt modelId="{D4B4A011-86FD-40B1-B109-D4AC4DB49373}" type="pres">
      <dgm:prSet presAssocID="{5A6599F6-F281-47BA-A0B2-1B9C50EEA95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2987E30-6B0E-4B92-9BE3-CFAFEFEC5E8B}" type="pres">
      <dgm:prSet presAssocID="{5A6599F6-F281-47BA-A0B2-1B9C50EEA95E}" presName="spaceRect" presStyleCnt="0"/>
      <dgm:spPr/>
    </dgm:pt>
    <dgm:pt modelId="{F41EBC48-14EF-441B-924C-FDE24D867353}" type="pres">
      <dgm:prSet presAssocID="{5A6599F6-F281-47BA-A0B2-1B9C50EEA95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352718E0-09AA-4DEF-9ACD-366B61C09726}" type="pres">
      <dgm:prSet presAssocID="{ED48B053-FC7A-4326-8C56-E1A4000382F4}" presName="sibTrans" presStyleCnt="0"/>
      <dgm:spPr/>
    </dgm:pt>
    <dgm:pt modelId="{49E21EB0-BBB7-4ADF-9DB9-6738C820626A}" type="pres">
      <dgm:prSet presAssocID="{F5AD6762-C0C8-435A-9A0B-FE0A6565CC52}" presName="compNode" presStyleCnt="0"/>
      <dgm:spPr/>
    </dgm:pt>
    <dgm:pt modelId="{48077CE7-CD63-4843-8B73-774FAEBE34BC}" type="pres">
      <dgm:prSet presAssocID="{F5AD6762-C0C8-435A-9A0B-FE0A6565CC52}" presName="bgRect" presStyleLbl="bgShp" presStyleIdx="1" presStyleCnt="2"/>
      <dgm:spPr/>
    </dgm:pt>
    <dgm:pt modelId="{E49EEB30-52B1-4A85-883D-B581722D5B19}" type="pres">
      <dgm:prSet presAssocID="{F5AD6762-C0C8-435A-9A0B-FE0A6565CC5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DE40964B-0136-4F5A-BCA0-1FC240DA51C8}" type="pres">
      <dgm:prSet presAssocID="{F5AD6762-C0C8-435A-9A0B-FE0A6565CC52}" presName="spaceRect" presStyleCnt="0"/>
      <dgm:spPr/>
    </dgm:pt>
    <dgm:pt modelId="{E218648B-C598-4F26-9B95-2D1E59A9DCF6}" type="pres">
      <dgm:prSet presAssocID="{F5AD6762-C0C8-435A-9A0B-FE0A6565CC52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25108968-6496-48A8-9D7D-749703E87001}" srcId="{4575C513-3C9F-43F5-BE02-AB5E5CCF2551}" destId="{F5AD6762-C0C8-435A-9A0B-FE0A6565CC52}" srcOrd="1" destOrd="0" parTransId="{0CFF6E40-E96A-4996-A716-D274D403E7BA}" sibTransId="{2E6948CD-A3BB-4483-8EE9-55156DC57A2A}"/>
    <dgm:cxn modelId="{BC68F4B2-A422-4731-8D4D-8A46B65E66DD}" type="presOf" srcId="{4575C513-3C9F-43F5-BE02-AB5E5CCF2551}" destId="{C3EE049A-A4B8-47B0-9E45-D68BDF360CAD}" srcOrd="0" destOrd="0" presId="urn:microsoft.com/office/officeart/2018/2/layout/IconVerticalSolidList"/>
    <dgm:cxn modelId="{BA747D13-216C-4B56-8CB1-359CA2C6C6E1}" srcId="{4575C513-3C9F-43F5-BE02-AB5E5CCF2551}" destId="{5A6599F6-F281-47BA-A0B2-1B9C50EEA95E}" srcOrd="0" destOrd="0" parTransId="{AEBFCB83-DDEE-4C18-969A-E0791CA72199}" sibTransId="{ED48B053-FC7A-4326-8C56-E1A4000382F4}"/>
    <dgm:cxn modelId="{666A2168-7000-4A9D-8919-1CC8E09DAFDE}" type="presOf" srcId="{5A6599F6-F281-47BA-A0B2-1B9C50EEA95E}" destId="{F41EBC48-14EF-441B-924C-FDE24D867353}" srcOrd="0" destOrd="0" presId="urn:microsoft.com/office/officeart/2018/2/layout/IconVerticalSolidList"/>
    <dgm:cxn modelId="{E65894C5-AFF6-4B04-B9DB-86229CF58098}" type="presOf" srcId="{F5AD6762-C0C8-435A-9A0B-FE0A6565CC52}" destId="{E218648B-C598-4F26-9B95-2D1E59A9DCF6}" srcOrd="0" destOrd="0" presId="urn:microsoft.com/office/officeart/2018/2/layout/IconVerticalSolidList"/>
    <dgm:cxn modelId="{6D20636A-705A-4C62-9240-AA554879B302}" type="presParOf" srcId="{C3EE049A-A4B8-47B0-9E45-D68BDF360CAD}" destId="{92C4BB65-A4B7-4950-BC04-ABB196915CEC}" srcOrd="0" destOrd="0" presId="urn:microsoft.com/office/officeart/2018/2/layout/IconVerticalSolidList"/>
    <dgm:cxn modelId="{764B0BE1-AD16-413E-AFD7-621C313C7595}" type="presParOf" srcId="{92C4BB65-A4B7-4950-BC04-ABB196915CEC}" destId="{23B28DF0-75AB-4B26-B0A3-2093CDBFE07A}" srcOrd="0" destOrd="0" presId="urn:microsoft.com/office/officeart/2018/2/layout/IconVerticalSolidList"/>
    <dgm:cxn modelId="{FF76F1D8-A983-4E2B-A2F6-82730611FC1C}" type="presParOf" srcId="{92C4BB65-A4B7-4950-BC04-ABB196915CEC}" destId="{D4B4A011-86FD-40B1-B109-D4AC4DB49373}" srcOrd="1" destOrd="0" presId="urn:microsoft.com/office/officeart/2018/2/layout/IconVerticalSolidList"/>
    <dgm:cxn modelId="{5F665329-55A8-4E40-A3A0-9E6136331EAD}" type="presParOf" srcId="{92C4BB65-A4B7-4950-BC04-ABB196915CEC}" destId="{E2987E30-6B0E-4B92-9BE3-CFAFEFEC5E8B}" srcOrd="2" destOrd="0" presId="urn:microsoft.com/office/officeart/2018/2/layout/IconVerticalSolidList"/>
    <dgm:cxn modelId="{177764C5-7E35-4844-A315-7413E173395B}" type="presParOf" srcId="{92C4BB65-A4B7-4950-BC04-ABB196915CEC}" destId="{F41EBC48-14EF-441B-924C-FDE24D867353}" srcOrd="3" destOrd="0" presId="urn:microsoft.com/office/officeart/2018/2/layout/IconVerticalSolidList"/>
    <dgm:cxn modelId="{37CF9E0B-3D34-4019-8F68-85622780A490}" type="presParOf" srcId="{C3EE049A-A4B8-47B0-9E45-D68BDF360CAD}" destId="{352718E0-09AA-4DEF-9ACD-366B61C09726}" srcOrd="1" destOrd="0" presId="urn:microsoft.com/office/officeart/2018/2/layout/IconVerticalSolidList"/>
    <dgm:cxn modelId="{B326BD43-021A-4052-B23D-8A3E1888843F}" type="presParOf" srcId="{C3EE049A-A4B8-47B0-9E45-D68BDF360CAD}" destId="{49E21EB0-BBB7-4ADF-9DB9-6738C820626A}" srcOrd="2" destOrd="0" presId="urn:microsoft.com/office/officeart/2018/2/layout/IconVerticalSolidList"/>
    <dgm:cxn modelId="{35B35AF1-25F3-470B-BE78-7C2EB6C6F51D}" type="presParOf" srcId="{49E21EB0-BBB7-4ADF-9DB9-6738C820626A}" destId="{48077CE7-CD63-4843-8B73-774FAEBE34BC}" srcOrd="0" destOrd="0" presId="urn:microsoft.com/office/officeart/2018/2/layout/IconVerticalSolidList"/>
    <dgm:cxn modelId="{3F36D91D-B8A1-4691-971B-364F168890C6}" type="presParOf" srcId="{49E21EB0-BBB7-4ADF-9DB9-6738C820626A}" destId="{E49EEB30-52B1-4A85-883D-B581722D5B19}" srcOrd="1" destOrd="0" presId="urn:microsoft.com/office/officeart/2018/2/layout/IconVerticalSolidList"/>
    <dgm:cxn modelId="{F0873E77-7132-42F0-8B8B-26AD2D0726F1}" type="presParOf" srcId="{49E21EB0-BBB7-4ADF-9DB9-6738C820626A}" destId="{DE40964B-0136-4F5A-BCA0-1FC240DA51C8}" srcOrd="2" destOrd="0" presId="urn:microsoft.com/office/officeart/2018/2/layout/IconVerticalSolidList"/>
    <dgm:cxn modelId="{A0823F9D-27D3-4DA2-AE6B-DD67300FA1D6}" type="presParOf" srcId="{49E21EB0-BBB7-4ADF-9DB9-6738C820626A}" destId="{E218648B-C598-4F26-9B95-2D1E59A9DC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2D8F-308B-4BD3-BF26-756682868504}">
      <dsp:nvSpPr>
        <dsp:cNvPr id="0" name=""/>
        <dsp:cNvSpPr/>
      </dsp:nvSpPr>
      <dsp:spPr>
        <a:xfrm>
          <a:off x="0" y="1166066"/>
          <a:ext cx="8076534" cy="2726563"/>
        </a:xfrm>
        <a:prstGeom prst="rightArrow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AA2D94-2AC1-42FE-BCDE-54699ED7C31C}">
      <dsp:nvSpPr>
        <dsp:cNvPr id="0" name=""/>
        <dsp:cNvSpPr/>
      </dsp:nvSpPr>
      <dsp:spPr>
        <a:xfrm>
          <a:off x="1451723" y="1847707"/>
          <a:ext cx="1315197" cy="136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/>
        </a:p>
      </dsp:txBody>
      <dsp:txXfrm>
        <a:off x="1451723" y="1847707"/>
        <a:ext cx="1315197" cy="1363281"/>
      </dsp:txXfrm>
    </dsp:sp>
    <dsp:sp modelId="{EF0C6D93-20C8-45E0-B90C-F3F3352E7381}">
      <dsp:nvSpPr>
        <dsp:cNvPr id="0" name=""/>
        <dsp:cNvSpPr/>
      </dsp:nvSpPr>
      <dsp:spPr>
        <a:xfrm>
          <a:off x="567292" y="1847339"/>
          <a:ext cx="2437192" cy="136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Tvoj prijatelj traži od tebe pomoć. Nikako ne može naći način da se motivira na učenje. Ukoliko sad ne ispravi ocjenu, morat će na </a:t>
          </a:r>
          <a:r>
            <a:rPr lang="hr-HR" sz="1500" kern="1200" dirty="0">
              <a:latin typeface="Calibri Light"/>
            </a:rPr>
            <a:t>produžnu nastavu</a:t>
          </a:r>
          <a:r>
            <a:rPr lang="hr-HR" sz="1500" kern="1200" dirty="0"/>
            <a:t>.</a:t>
          </a:r>
          <a:r>
            <a:rPr lang="hr-HR" sz="1500" kern="1200" dirty="0">
              <a:latin typeface="Calibri Light"/>
            </a:rPr>
            <a:t> </a:t>
          </a:r>
          <a:endParaRPr lang="hr-HR" sz="1500" kern="1200" dirty="0"/>
        </a:p>
      </dsp:txBody>
      <dsp:txXfrm>
        <a:off x="567292" y="1847339"/>
        <a:ext cx="2437192" cy="1363281"/>
      </dsp:txXfrm>
    </dsp:sp>
    <dsp:sp modelId="{B6E45939-BDC2-4A00-B2F7-31468B1CF374}">
      <dsp:nvSpPr>
        <dsp:cNvPr id="0" name=""/>
        <dsp:cNvSpPr/>
      </dsp:nvSpPr>
      <dsp:spPr>
        <a:xfrm>
          <a:off x="3525000" y="1812753"/>
          <a:ext cx="2338960" cy="136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>
              <a:latin typeface="Calibri Light"/>
            </a:rPr>
            <a:t>Imaš </a:t>
          </a:r>
          <a:r>
            <a:rPr lang="hr-HR" sz="1500" b="1" kern="1200" dirty="0"/>
            <a:t>2 minute </a:t>
          </a:r>
          <a:r>
            <a:rPr lang="hr-HR" sz="1500" kern="1200" dirty="0"/>
            <a:t>da se </a:t>
          </a:r>
          <a:r>
            <a:rPr lang="hr-HR" sz="1500" kern="1200" dirty="0">
              <a:solidFill>
                <a:srgbClr val="C00000"/>
              </a:solidFill>
              <a:latin typeface="Calibri Light"/>
            </a:rPr>
            <a:t>prisjetitiš barem</a:t>
          </a:r>
          <a:r>
            <a:rPr lang="hr-HR" sz="1500" b="0" kern="1200" dirty="0">
              <a:solidFill>
                <a:srgbClr val="C00000"/>
              </a:solidFill>
              <a:latin typeface="Calibri Light"/>
            </a:rPr>
            <a:t> </a:t>
          </a:r>
          <a:r>
            <a:rPr lang="hr-HR" sz="1500" b="1" kern="1200" dirty="0">
              <a:solidFill>
                <a:srgbClr val="C00000"/>
              </a:solidFill>
            </a:rPr>
            <a:t>3 rečenice</a:t>
          </a:r>
          <a:r>
            <a:rPr lang="hr-HR" sz="1500" kern="1200" dirty="0">
              <a:solidFill>
                <a:srgbClr val="C00000"/>
              </a:solidFill>
            </a:rPr>
            <a:t> </a:t>
          </a:r>
          <a:r>
            <a:rPr lang="hr-HR" sz="1500" kern="1200" dirty="0"/>
            <a:t>kojima </a:t>
          </a:r>
          <a:r>
            <a:rPr lang="hr-HR" sz="1500" kern="1200" dirty="0">
              <a:latin typeface="Calibri Light"/>
            </a:rPr>
            <a:t>bi</a:t>
          </a:r>
          <a:r>
            <a:rPr lang="hr-HR" sz="1500" kern="1200" dirty="0"/>
            <a:t> ga </a:t>
          </a:r>
          <a:r>
            <a:rPr lang="hr-HR" sz="1500" kern="1200" dirty="0">
              <a:latin typeface="Calibri Light"/>
            </a:rPr>
            <a:t>motivirao</a:t>
          </a:r>
          <a:r>
            <a:rPr lang="hr-HR" sz="1500" kern="1200" dirty="0"/>
            <a:t> na učenje</a:t>
          </a:r>
          <a:r>
            <a:rPr lang="hr-HR" sz="1500" b="0" i="0" u="none" strike="noStrike" kern="1200" cap="none" baseline="0" noProof="0" dirty="0">
              <a:solidFill>
                <a:srgbClr val="010000"/>
              </a:solidFill>
              <a:latin typeface="Calibri Light"/>
              <a:cs typeface="Calibri Light"/>
            </a:rPr>
            <a:t>.</a:t>
          </a:r>
          <a:endParaRPr lang="hr-HR" sz="1500" kern="1200" dirty="0"/>
        </a:p>
      </dsp:txBody>
      <dsp:txXfrm>
        <a:off x="3525000" y="1812753"/>
        <a:ext cx="2338960" cy="1363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FECC-233C-4EB7-BA17-A9023567E05A}">
      <dsp:nvSpPr>
        <dsp:cNvPr id="0" name=""/>
        <dsp:cNvSpPr/>
      </dsp:nvSpPr>
      <dsp:spPr>
        <a:xfrm>
          <a:off x="0" y="16027"/>
          <a:ext cx="6797675" cy="27700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- imati stalno mjesto za učenje. Kad koristiš isto mjesto za učenje, mozak pamti da je to tvoje mjesto za učenje i brže se "zagrije za rad" i samim time "bolje uči".</a:t>
          </a:r>
          <a:endParaRPr lang="en-US" sz="2700" kern="1200" dirty="0"/>
        </a:p>
      </dsp:txBody>
      <dsp:txXfrm>
        <a:off x="135223" y="151250"/>
        <a:ext cx="6527229" cy="2499602"/>
      </dsp:txXfrm>
    </dsp:sp>
    <dsp:sp modelId="{8D787BB5-F823-4226-B3D9-17E978DB8E5F}">
      <dsp:nvSpPr>
        <dsp:cNvPr id="0" name=""/>
        <dsp:cNvSpPr/>
      </dsp:nvSpPr>
      <dsp:spPr>
        <a:xfrm>
          <a:off x="0" y="2863836"/>
          <a:ext cx="6797675" cy="2770048"/>
        </a:xfrm>
        <a:prstGeom prst="roundRect">
          <a:avLst/>
        </a:prstGeom>
        <a:gradFill rotWithShape="0">
          <a:gsLst>
            <a:gs pos="0">
              <a:schemeClr val="accent2">
                <a:hueOff val="1907789"/>
                <a:satOff val="-43528"/>
                <a:lumOff val="16079"/>
                <a:alphaOff val="0"/>
                <a:shade val="85000"/>
                <a:satMod val="130000"/>
              </a:schemeClr>
            </a:gs>
            <a:gs pos="34000">
              <a:schemeClr val="accent2">
                <a:hueOff val="1907789"/>
                <a:satOff val="-43528"/>
                <a:lumOff val="16079"/>
                <a:alphaOff val="0"/>
                <a:shade val="87000"/>
                <a:satMod val="125000"/>
              </a:schemeClr>
            </a:gs>
            <a:gs pos="70000">
              <a:schemeClr val="accent2">
                <a:hueOff val="1907789"/>
                <a:satOff val="-43528"/>
                <a:lumOff val="1607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07789"/>
                <a:satOff val="-43528"/>
                <a:lumOff val="1607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- nemoj učiti na krevetu! Zašto? Kad ležiš na krevetu, tvoji mišići se opuštaju jer im je udobno i mozak prima informaciju da je vrijeme za odmor. Prisjeti se samo koliko si puta zadrijemao dok si učio na krevetu. Za mozak krevet je mjesto za spavanje! :) </a:t>
          </a:r>
          <a:endParaRPr lang="en-US" sz="2700" kern="1200" dirty="0"/>
        </a:p>
      </dsp:txBody>
      <dsp:txXfrm>
        <a:off x="135223" y="2999059"/>
        <a:ext cx="6527229" cy="2499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28DF0-75AB-4B26-B0A3-2093CDBFE07A}">
      <dsp:nvSpPr>
        <dsp:cNvPr id="0" name=""/>
        <dsp:cNvSpPr/>
      </dsp:nvSpPr>
      <dsp:spPr>
        <a:xfrm>
          <a:off x="0" y="918110"/>
          <a:ext cx="6797675" cy="16949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4A011-86FD-40B1-B109-D4AC4DB49373}">
      <dsp:nvSpPr>
        <dsp:cNvPr id="0" name=""/>
        <dsp:cNvSpPr/>
      </dsp:nvSpPr>
      <dsp:spPr>
        <a:xfrm>
          <a:off x="512729" y="1299479"/>
          <a:ext cx="932235" cy="932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EBC48-14EF-441B-924C-FDE24D867353}">
      <dsp:nvSpPr>
        <dsp:cNvPr id="0" name=""/>
        <dsp:cNvSpPr/>
      </dsp:nvSpPr>
      <dsp:spPr>
        <a:xfrm>
          <a:off x="1957694" y="918110"/>
          <a:ext cx="4839980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Pripremi</a:t>
          </a:r>
          <a:r>
            <a:rPr lang="en-US" sz="2500" kern="1200" dirty="0"/>
            <a:t> </a:t>
          </a:r>
          <a:r>
            <a:rPr lang="en-US" sz="2500" kern="1200" dirty="0" err="1"/>
            <a:t>sve</a:t>
          </a:r>
          <a:r>
            <a:rPr lang="en-US" sz="2500" kern="1200" dirty="0"/>
            <a:t> </a:t>
          </a:r>
          <a:r>
            <a:rPr lang="en-US" sz="2500" kern="1200" dirty="0" err="1"/>
            <a:t>potrebno</a:t>
          </a:r>
          <a:r>
            <a:rPr lang="en-US" sz="2500" kern="1200" dirty="0"/>
            <a:t> za </a:t>
          </a:r>
          <a:r>
            <a:rPr lang="en-US" sz="2500" kern="1200" dirty="0" err="1"/>
            <a:t>predmet</a:t>
          </a:r>
          <a:r>
            <a:rPr lang="en-US" sz="2500" kern="1200" dirty="0"/>
            <a:t> </a:t>
          </a:r>
          <a:r>
            <a:rPr lang="en-US" sz="2500" kern="1200" dirty="0" err="1"/>
            <a:t>koji</a:t>
          </a:r>
          <a:r>
            <a:rPr lang="en-US" sz="2500" kern="1200" dirty="0"/>
            <a:t> </a:t>
          </a:r>
          <a:r>
            <a:rPr lang="en-US" sz="2500" kern="1200" dirty="0" err="1"/>
            <a:t>učiš</a:t>
          </a:r>
          <a:r>
            <a:rPr lang="en-US" sz="2500" kern="1200" dirty="0">
              <a:latin typeface="Calibri Light"/>
            </a:rPr>
            <a:t> (</a:t>
          </a:r>
          <a:r>
            <a:rPr lang="en-US" sz="2500" kern="1200" dirty="0" err="1">
              <a:latin typeface="Calibri Light"/>
            </a:rPr>
            <a:t>knjiga</a:t>
          </a:r>
          <a:r>
            <a:rPr lang="en-US" sz="2500" kern="1200" dirty="0">
              <a:latin typeface="Calibri Light"/>
            </a:rPr>
            <a:t>, </a:t>
          </a:r>
          <a:r>
            <a:rPr lang="en-US" sz="2500" kern="1200" dirty="0" err="1">
              <a:latin typeface="Calibri Light"/>
            </a:rPr>
            <a:t>bilježnica</a:t>
          </a:r>
          <a:r>
            <a:rPr lang="en-US" sz="2500" kern="1200" dirty="0">
              <a:latin typeface="Calibri Light"/>
            </a:rPr>
            <a:t>, </a:t>
          </a:r>
          <a:r>
            <a:rPr lang="en-US" sz="2500" kern="1200" dirty="0" err="1">
              <a:latin typeface="Calibri Light"/>
            </a:rPr>
            <a:t>radna</a:t>
          </a:r>
          <a:r>
            <a:rPr lang="en-US" sz="2500" kern="1200" dirty="0">
              <a:latin typeface="Calibri Light"/>
            </a:rPr>
            <a:t> </a:t>
          </a:r>
          <a:r>
            <a:rPr lang="en-US" sz="2500" kern="1200" dirty="0" err="1">
              <a:latin typeface="Calibri Light"/>
            </a:rPr>
            <a:t>bilj</a:t>
          </a:r>
          <a:r>
            <a:rPr lang="en-US" sz="2500" kern="1200" dirty="0">
              <a:latin typeface="Calibri Light"/>
            </a:rPr>
            <a:t>., </a:t>
          </a:r>
          <a:r>
            <a:rPr lang="en-US" sz="2500" kern="1200" dirty="0" err="1">
              <a:latin typeface="Calibri Light"/>
            </a:rPr>
            <a:t>kalkulator</a:t>
          </a:r>
          <a:r>
            <a:rPr lang="en-US" sz="2500" kern="1200" dirty="0">
              <a:latin typeface="Calibri Light"/>
            </a:rPr>
            <a:t>,...). </a:t>
          </a:r>
          <a:endParaRPr lang="en-US" sz="2500" kern="1200" dirty="0"/>
        </a:p>
      </dsp:txBody>
      <dsp:txXfrm>
        <a:off x="1957694" y="918110"/>
        <a:ext cx="4839980" cy="1694973"/>
      </dsp:txXfrm>
    </dsp:sp>
    <dsp:sp modelId="{48077CE7-CD63-4843-8B73-774FAEBE34BC}">
      <dsp:nvSpPr>
        <dsp:cNvPr id="0" name=""/>
        <dsp:cNvSpPr/>
      </dsp:nvSpPr>
      <dsp:spPr>
        <a:xfrm>
          <a:off x="0" y="3036827"/>
          <a:ext cx="6797675" cy="1694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EEB30-52B1-4A85-883D-B581722D5B19}">
      <dsp:nvSpPr>
        <dsp:cNvPr id="0" name=""/>
        <dsp:cNvSpPr/>
      </dsp:nvSpPr>
      <dsp:spPr>
        <a:xfrm>
          <a:off x="512729" y="3418196"/>
          <a:ext cx="932235" cy="932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8648B-C598-4F26-9B95-2D1E59A9DCF6}">
      <dsp:nvSpPr>
        <dsp:cNvPr id="0" name=""/>
        <dsp:cNvSpPr/>
      </dsp:nvSpPr>
      <dsp:spPr>
        <a:xfrm>
          <a:off x="1957694" y="3036827"/>
          <a:ext cx="4839980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Druge</a:t>
          </a:r>
          <a:r>
            <a:rPr lang="en-US" sz="2500" kern="1200" dirty="0"/>
            <a:t> </a:t>
          </a:r>
          <a:r>
            <a:rPr lang="en-US" sz="2500" kern="1200" dirty="0" err="1"/>
            <a:t>stvari</a:t>
          </a:r>
          <a:r>
            <a:rPr lang="en-US" sz="2500" kern="1200" dirty="0"/>
            <a:t> </a:t>
          </a:r>
          <a:r>
            <a:rPr lang="en-US" sz="2500" kern="1200" dirty="0" err="1"/>
            <a:t>koje</a:t>
          </a:r>
          <a:r>
            <a:rPr lang="en-US" sz="2500" kern="1200" dirty="0"/>
            <a:t> bi </a:t>
          </a:r>
          <a:r>
            <a:rPr lang="en-US" sz="2500" kern="1200" dirty="0" err="1"/>
            <a:t>te</a:t>
          </a:r>
          <a:r>
            <a:rPr lang="en-US" sz="2500" kern="1200" dirty="0"/>
            <a:t> </a:t>
          </a:r>
          <a:r>
            <a:rPr lang="en-US" sz="2500" kern="1200" dirty="0" err="1"/>
            <a:t>mogle</a:t>
          </a:r>
          <a:r>
            <a:rPr lang="en-US" sz="2500" kern="1200" dirty="0"/>
            <a:t> </a:t>
          </a:r>
          <a:r>
            <a:rPr lang="en-US" sz="2500" kern="1200" dirty="0" err="1"/>
            <a:t>ometati</a:t>
          </a:r>
          <a:r>
            <a:rPr lang="en-US" sz="2500" kern="1200" dirty="0"/>
            <a:t> – </a:t>
          </a:r>
          <a:r>
            <a:rPr lang="en-US" sz="2500" kern="1200" dirty="0" err="1"/>
            <a:t>makni</a:t>
          </a:r>
          <a:r>
            <a:rPr lang="en-US" sz="2500" kern="1200" dirty="0"/>
            <a:t>!</a:t>
          </a:r>
        </a:p>
      </dsp:txBody>
      <dsp:txXfrm>
        <a:off x="1957694" y="3036827"/>
        <a:ext cx="4839980" cy="1694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FD8E-BA48-401D-89BA-E547815387BB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56A0-E4CA-4B0B-BBD7-EF5D02361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8F88-86C8-48B3-87FC-BAAEB48C4806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123C-7A79-49BC-BE04-EA6EB8FA5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E08D-64BD-462C-9A4C-D0E09226AED7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1816-C89D-482F-8BBF-950F1F9E8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A69C-B40F-4373-AAF9-308068DF3513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36FC-7A1D-4870-B6CB-524055118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0904-1C2B-45D9-826F-60361FAC4306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95BB-CCEF-4971-8E77-3AD1FC024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30EE-A856-4B9C-B8AE-C4711FD17433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95DA-EF63-40D6-9107-B2841646B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FF1B-E278-4084-9E5F-322795725305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5910-4166-4984-AA92-DB1C7FD50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0C09-894C-4855-92E4-D0A2348219F2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5BA5-D158-426A-A499-FAB960E61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D85D-5CF8-4F0C-B588-159F3EAD66AE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10DB-FB18-4781-BEB3-4A6893D04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B7851B4-D5C6-4EBE-9B55-AA629BDF8AFB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90AFD9-CB3C-40AD-919B-2D5087698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2450-8F27-4938-86BB-12C29C721FEE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4F8B-1055-4D0C-A0AC-E22CB14D6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779A0D9-1726-4139-9B87-5F6AC8183C1C}" type="datetimeFigureOut">
              <a:rPr lang="en-US"/>
              <a:pPr>
                <a:defRPr/>
              </a:pPr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0E3C88A-FA0F-4ECF-8C3D-0D2E2E317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90" r:id="rId3"/>
    <p:sldLayoutId id="2147483687" r:id="rId4"/>
    <p:sldLayoutId id="2147483686" r:id="rId5"/>
    <p:sldLayoutId id="2147483685" r:id="rId6"/>
    <p:sldLayoutId id="2147483691" r:id="rId7"/>
    <p:sldLayoutId id="2147483692" r:id="rId8"/>
    <p:sldLayoutId id="2147483693" r:id="rId9"/>
    <p:sldLayoutId id="2147483684" r:id="rId10"/>
    <p:sldLayoutId id="2147483694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3016957-poster-p-1-google-will-power-the-online-learning-revolution-with-mooc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9050" y="0"/>
            <a:ext cx="45529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96963" y="758825"/>
            <a:ext cx="9454923" cy="3565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r-HR" dirty="0">
                <a:solidFill>
                  <a:srgbClr val="262626"/>
                </a:solidFill>
              </a:rPr>
              <a:t>Naučimo kako učiti ...i u virtualnoj nastavi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8" y="4456113"/>
            <a:ext cx="6508750" cy="1143000"/>
          </a:xfrm>
        </p:spPr>
        <p:txBody>
          <a:bodyPr/>
          <a:lstStyle/>
          <a:p>
            <a:pPr algn="ctr"/>
            <a:r>
              <a:rPr lang="hr-HR" sz="4000" b="1" cap="none"/>
              <a:t>2. dio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r-HR" sz="4400" dirty="0"/>
              <a:t>Koliko puta si se probudio ujutro i rekao sam sebi:</a:t>
            </a:r>
            <a:br>
              <a:rPr lang="hr-HR" sz="4400" dirty="0"/>
            </a:br>
            <a:r>
              <a:rPr lang="hr-HR" sz="4400" dirty="0"/>
              <a:t>“Jao, što danas imam inspiraciju za učenje? Jedva čekam da počnem učiti!”</a:t>
            </a:r>
            <a:r>
              <a:rPr lang="en-US" sz="4400" dirty="0"/>
              <a:t> </a:t>
            </a:r>
          </a:p>
        </p:txBody>
      </p:sp>
      <p:pic>
        <p:nvPicPr>
          <p:cNvPr id="34821" name="Picture 5" descr="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5" y="1943100"/>
            <a:ext cx="4019550" cy="4019550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974562" y="2139363"/>
            <a:ext cx="36957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hr-HR" sz="2800" dirty="0">
                <a:latin typeface="Albertus Extra Bold" pitchFamily="34" charset="0"/>
              </a:rPr>
              <a:t>Da, znam! Nekad ili nikad! :) </a:t>
            </a:r>
          </a:p>
          <a:p>
            <a:pPr defTabSz="914400">
              <a:spcBef>
                <a:spcPct val="50000"/>
              </a:spcBef>
            </a:pPr>
            <a:r>
              <a:rPr lang="hr-HR" sz="2800" dirty="0">
                <a:latin typeface="Albertus Extra Bold" pitchFamily="34" charset="0"/>
              </a:rPr>
              <a:t>Nemoj čekati inspiraciju za učenje!</a:t>
            </a:r>
            <a:endParaRPr lang="hr-HR"/>
          </a:p>
          <a:p>
            <a:pPr defTabSz="914400">
              <a:spcBef>
                <a:spcPct val="50000"/>
              </a:spcBef>
            </a:pPr>
            <a:r>
              <a:rPr lang="hr-HR" sz="2800" dirty="0">
                <a:latin typeface="Albertus Extra Bold" pitchFamily="34" charset="0"/>
              </a:rPr>
              <a:t>Uči onda kada si to planirao! </a:t>
            </a:r>
            <a:r>
              <a:rPr lang="hr-HR" sz="2800" dirty="0">
                <a:latin typeface="Albertus Extra Bold" pitchFamily="34" charset="0"/>
                <a:sym typeface="Wingdings" pitchFamily="2" charset="2"/>
              </a:rPr>
              <a:t></a:t>
            </a:r>
            <a:endParaRPr lang="en-US" sz="2800" dirty="0">
              <a:latin typeface="Albertus Extra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32" y="5248275"/>
            <a:ext cx="6432468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02" y="1736725"/>
            <a:ext cx="6349301" cy="4272534"/>
          </a:xfrm>
          <a:prstGeom prst="rect">
            <a:avLst/>
          </a:prstGeom>
        </p:spPr>
      </p:pic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922338" y="287338"/>
            <a:ext cx="10796587" cy="1449387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r-HR" dirty="0">
                <a:ea typeface="+mj-lt"/>
                <a:cs typeface="+mj-lt"/>
              </a:rPr>
              <a:t>Koliko puta si se probudio ujutro i rekao sam sebi:</a:t>
            </a:r>
            <a:br>
              <a:rPr lang="hr-HR" dirty="0">
                <a:ea typeface="+mj-lt"/>
                <a:cs typeface="+mj-lt"/>
              </a:rPr>
            </a:br>
            <a:r>
              <a:rPr lang="hr-HR" dirty="0"/>
              <a:t>„Pa tko će ovo naučiti?? Ovog gradiva ima jako puno!“</a:t>
            </a:r>
            <a:r>
              <a:rPr lang="en-US" dirty="0"/>
              <a:t> </a:t>
            </a:r>
            <a:endParaRPr lang="en-US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9161733" y="1889632"/>
            <a:ext cx="2442161" cy="637589"/>
          </a:xfrm>
        </p:spPr>
        <p:txBody>
          <a:bodyPr/>
          <a:lstStyle/>
          <a:p>
            <a:pPr marL="90170" indent="-90170"/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Gradivo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koje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trebaš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naučiti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možeš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gledati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kao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neku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planinu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koju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treba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prijeći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I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trebaš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doći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do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vrha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. </a:t>
            </a:r>
          </a:p>
          <a:p>
            <a:pPr marL="90170" indent="-90170"/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Do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vrha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te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vode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3 puta...</a:t>
            </a:r>
            <a:endParaRPr lang="en-US" sz="2800" dirty="0">
              <a:solidFill>
                <a:schemeClr val="accent2"/>
              </a:solidFill>
              <a:latin typeface="Albertus Extra Bold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266432" y="4596384"/>
            <a:ext cx="1316736" cy="841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cs typeface="Calibri"/>
              </a:rPr>
              <a:t>1.</a:t>
            </a:r>
            <a:endParaRPr lang="hr-HR" dirty="0"/>
          </a:p>
        </p:txBody>
      </p:sp>
      <p:sp>
        <p:nvSpPr>
          <p:cNvPr id="11" name="Up Arrow 10"/>
          <p:cNvSpPr/>
          <p:nvPr/>
        </p:nvSpPr>
        <p:spPr>
          <a:xfrm>
            <a:off x="6242304" y="2706624"/>
            <a:ext cx="865632" cy="1377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cs typeface="Calibri"/>
              </a:rPr>
              <a:t>2.</a:t>
            </a:r>
            <a:endParaRPr lang="hr-HR" dirty="0"/>
          </a:p>
        </p:txBody>
      </p:sp>
      <p:sp>
        <p:nvSpPr>
          <p:cNvPr id="12" name="Bent Arrow 11"/>
          <p:cNvSpPr/>
          <p:nvPr/>
        </p:nvSpPr>
        <p:spPr>
          <a:xfrm>
            <a:off x="3217164" y="4374644"/>
            <a:ext cx="743712" cy="9190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/>
              </a:rPr>
              <a:t>3.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3960876" y="3186112"/>
            <a:ext cx="806196" cy="8982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/>
              </a:rPr>
              <a:t>3.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4685380" y="1999487"/>
            <a:ext cx="907063" cy="82277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/>
              </a:rPr>
              <a:t>3.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76" y="1716672"/>
            <a:ext cx="6349301" cy="4272534"/>
          </a:xfrm>
          <a:prstGeom prst="rect">
            <a:avLst/>
          </a:prstGeom>
        </p:spPr>
      </p:pic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461129" y="287338"/>
            <a:ext cx="11518480" cy="1439361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1. 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način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 je da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pobjegneš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glavom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 bez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obzira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kad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vidiš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koliko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 toga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treba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chemeClr val="accent2"/>
                </a:solidFill>
                <a:ea typeface="+mj-lt"/>
                <a:cs typeface="+mj-lt"/>
              </a:rPr>
              <a:t>naučiti</a:t>
            </a:r>
            <a:r>
              <a:rPr lang="en-US" dirty="0">
                <a:solidFill>
                  <a:schemeClr val="accent2"/>
                </a:solidFill>
                <a:ea typeface="+mj-lt"/>
                <a:cs typeface="+mj-lt"/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7457259" y="1799396"/>
            <a:ext cx="4136607" cy="928352"/>
          </a:xfrm>
        </p:spPr>
        <p:txBody>
          <a:bodyPr/>
          <a:lstStyle/>
          <a:p>
            <a:pPr marL="90170" indent="-90170"/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To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znaš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da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nije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rješenje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jer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za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takvo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ponašanje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postoje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posljedice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-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dobiješ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jedinicu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,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roditelji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se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ljute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,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ti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si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nezadovoljan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... I to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gradivo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moraš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kad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-tad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naučiti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(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ako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misliš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imati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pozitivnu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ocjenu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iz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tog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predmeta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)</a:t>
            </a:r>
            <a:endParaRPr lang="en-US" sz="1800" dirty="0">
              <a:solidFill>
                <a:schemeClr val="accent2"/>
              </a:solidFill>
              <a:latin typeface="Albertus Extra Bold" pitchFamily="34" charset="0"/>
            </a:endParaRPr>
          </a:p>
          <a:p>
            <a:pPr marL="90170" indent="-90170"/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Onda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možemo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na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druga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 2 </a:t>
            </a:r>
            <a:r>
              <a:rPr lang="en-US" sz="1800" dirty="0" err="1">
                <a:solidFill>
                  <a:schemeClr val="accent2"/>
                </a:solidFill>
                <a:latin typeface="Albertus Extra Bold"/>
              </a:rPr>
              <a:t>načina</a:t>
            </a:r>
            <a:r>
              <a:rPr lang="en-US" sz="1800" dirty="0">
                <a:solidFill>
                  <a:schemeClr val="accent2"/>
                </a:solidFill>
                <a:latin typeface="Albertus Extra Bold"/>
              </a:rPr>
              <a:t>? :) </a:t>
            </a:r>
          </a:p>
          <a:p>
            <a:pPr marL="90170" indent="-90170"/>
            <a:endParaRPr lang="en-US" sz="1800" dirty="0">
              <a:solidFill>
                <a:schemeClr val="accent2"/>
              </a:solidFill>
              <a:latin typeface="Albertus Extra Bold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266432" y="4596384"/>
            <a:ext cx="1316736" cy="841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9C21FC39-37AA-4FA2-8B9F-928A7021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68" y="4022558"/>
            <a:ext cx="2251911" cy="22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44" y="1947278"/>
            <a:ext cx="6349301" cy="4272534"/>
          </a:xfrm>
          <a:prstGeom prst="rect">
            <a:avLst/>
          </a:prstGeom>
        </p:spPr>
      </p:pic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922338" y="287338"/>
            <a:ext cx="10796587" cy="1449387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>
                <a:ea typeface="+mj-lt"/>
                <a:cs typeface="+mj-lt"/>
              </a:rPr>
              <a:t>2. način je</a:t>
            </a:r>
            <a:r>
              <a:rPr lang="hr-HR" dirty="0"/>
              <a:t> da </a:t>
            </a:r>
            <a:r>
              <a:rPr lang="hr-HR" dirty="0" err="1"/>
              <a:t>sjedeš</a:t>
            </a:r>
            <a:r>
              <a:rPr lang="hr-HR" dirty="0"/>
              <a:t> i naučiš gradivo odjednom jer ti je </a:t>
            </a:r>
            <a:r>
              <a:rPr lang="hr-HR" dirty="0" err="1"/>
              <a:t>jaaaako</a:t>
            </a:r>
            <a:r>
              <a:rPr lang="hr-HR" dirty="0"/>
              <a:t> zanimljivo  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7838259" y="1949790"/>
            <a:ext cx="4357187" cy="6175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Možda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ti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se to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neće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dogoditi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često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,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ali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svatko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od vas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ima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neki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predmet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koji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mu je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posebno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drag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 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imaš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osjećaj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da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taj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predmet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učiš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puno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lakše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nego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neki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drugi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. </a:t>
            </a:r>
            <a:endParaRPr lang="en-US" sz="2800">
              <a:solidFill>
                <a:schemeClr val="accent2"/>
              </a:solidFill>
              <a:latin typeface="Albertus Extra Bold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Ponekad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imaš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dojam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da bi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satima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mogao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učiti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taj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Albertus Extra Bold"/>
              </a:rPr>
              <a:t>predmet</a:t>
            </a:r>
            <a:r>
              <a:rPr lang="en-US" sz="2800" dirty="0">
                <a:solidFill>
                  <a:schemeClr val="accent2"/>
                </a:solidFill>
                <a:latin typeface="Albertus Extra Bold"/>
              </a:rPr>
              <a:t>.</a:t>
            </a:r>
            <a:endParaRPr lang="en-US" sz="2800">
              <a:solidFill>
                <a:schemeClr val="accent2"/>
              </a:solidFill>
              <a:latin typeface="Albertus Extra Bold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126751" y="2606361"/>
            <a:ext cx="865632" cy="13776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4F1B311C-CCE3-41F9-A324-9F5DDBA25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56" y="4017036"/>
            <a:ext cx="26765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02" y="1736725"/>
            <a:ext cx="4935591" cy="4282560"/>
          </a:xfrm>
          <a:prstGeom prst="rect">
            <a:avLst/>
          </a:prstGeom>
        </p:spPr>
      </p:pic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922338" y="287338"/>
            <a:ext cx="10796587" cy="1449387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r-HR" dirty="0">
                <a:ea typeface="+mj-lt"/>
                <a:cs typeface="+mj-lt"/>
              </a:rPr>
              <a:t>3</a:t>
            </a:r>
            <a:r>
              <a:rPr lang="hr-HR" dirty="0"/>
              <a:t>. način je da podijeliš gradivo na više manjih dijelova i učiš dio po dio...</a:t>
            </a:r>
            <a:endParaRPr lang="en-US" dirty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7948549" y="1909685"/>
            <a:ext cx="3545055" cy="607511"/>
          </a:xfrm>
        </p:spPr>
        <p:txBody>
          <a:bodyPr/>
          <a:lstStyle/>
          <a:p>
            <a:pPr marL="90170" indent="-90170"/>
            <a:r>
              <a:rPr lang="hr-HR" sz="1800" dirty="0">
                <a:solidFill>
                  <a:schemeClr val="accent2"/>
                </a:solidFill>
                <a:latin typeface="Albertus Extra Bold"/>
              </a:rPr>
              <a:t>Ukoliko imaš puno lekcija za naučiti, sama količina ti može smanjiti motivaciju jer nisi siguran hoćeš li sve to moći i stići naučiti.</a:t>
            </a:r>
          </a:p>
          <a:p>
            <a:pPr marL="90170" indent="-90170"/>
            <a:r>
              <a:rPr lang="hr-HR" sz="1800" dirty="0">
                <a:solidFill>
                  <a:schemeClr val="accent2"/>
                </a:solidFill>
                <a:latin typeface="Albertus Extra Bold"/>
              </a:rPr>
              <a:t>Tada je dobro gradivo podijeliti u manje dijelove (npr. podnaslove, manje lekcije i sl.)</a:t>
            </a:r>
            <a:endParaRPr lang="hr-HR" sz="1800" dirty="0">
              <a:solidFill>
                <a:schemeClr val="accent2"/>
              </a:solidFill>
              <a:latin typeface="Albertus Extra Bold" pitchFamily="34" charset="0"/>
            </a:endParaRPr>
          </a:p>
          <a:p>
            <a:pPr marL="90170" indent="-90170"/>
            <a:r>
              <a:rPr lang="hr-HR" sz="1800" dirty="0">
                <a:solidFill>
                  <a:schemeClr val="accent2"/>
                </a:solidFill>
                <a:latin typeface="Albertus Extra Bold"/>
              </a:rPr>
              <a:t>U tom slučaju kad pročitaš jedan dio i naučiš ga – taj uspjeh će te motivirati da nastaviš dalje. I tako ćeš učiti dio po dio, vidjet ćeš da možeš i savladat ćeš cijelo gradivo!</a:t>
            </a:r>
          </a:p>
        </p:txBody>
      </p:sp>
      <p:pic>
        <p:nvPicPr>
          <p:cNvPr id="35845" name="Picture 5" descr="mountain-clim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52" y="1746751"/>
            <a:ext cx="2492629" cy="4272534"/>
          </a:xfrm>
          <a:prstGeom prst="rect">
            <a:avLst/>
          </a:prstGeom>
          <a:noFill/>
        </p:spPr>
      </p:pic>
      <p:sp>
        <p:nvSpPr>
          <p:cNvPr id="12" name="Bent Arrow 11"/>
          <p:cNvSpPr/>
          <p:nvPr/>
        </p:nvSpPr>
        <p:spPr>
          <a:xfrm>
            <a:off x="2856217" y="4324512"/>
            <a:ext cx="743712" cy="9190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3549797" y="3216191"/>
            <a:ext cx="806196" cy="8982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4043696" y="2109776"/>
            <a:ext cx="907063" cy="82277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hr-HR"/>
              <a:t>Nagradi se nakon učenja!</a:t>
            </a:r>
            <a:endParaRPr lang="en-US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6869" name="Picture 5" descr="DIDITBIG0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92300"/>
            <a:ext cx="3686175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1096963" y="287339"/>
            <a:ext cx="10058400" cy="1248854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r-HR" sz="6600" b="1" dirty="0">
                <a:solidFill>
                  <a:srgbClr val="C00000"/>
                </a:solidFill>
                <a:latin typeface="Chiller" panose="04020404031007020602" pitchFamily="82" charset="0"/>
              </a:rPr>
              <a:t>Vjeruj u sebe!!!</a:t>
            </a:r>
            <a:endParaRPr lang="en-US" sz="6600" b="1" dirty="0">
              <a:solidFill>
                <a:srgbClr val="C00000"/>
              </a:solidFill>
              <a:latin typeface="Chiller" panose="04020404031007020602" pitchFamily="82" charset="0"/>
            </a:endParaRPr>
          </a:p>
        </p:txBody>
      </p:sp>
      <p:pic>
        <p:nvPicPr>
          <p:cNvPr id="37893" name="Picture 5" descr="believe-in-yoursel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425" y="1822450"/>
            <a:ext cx="4141788" cy="360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5" name="Picture 7" descr="motiv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881188"/>
            <a:ext cx="5894388" cy="348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062491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Kako se koncentrirati na učenje?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3" y="1605643"/>
            <a:ext cx="8476343" cy="4947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2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16" y="287338"/>
            <a:ext cx="10419347" cy="116409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dirty="0">
                <a:latin typeface="Chiller"/>
              </a:rPr>
              <a:t>Po tvom mišljenju, koje je bolje mjesto za učenje?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846263"/>
            <a:ext cx="4733246" cy="4235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41887" y="4165600"/>
            <a:ext cx="77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0826"/>
          <a:stretch/>
        </p:blipFill>
        <p:spPr>
          <a:xfrm>
            <a:off x="6937829" y="1846263"/>
            <a:ext cx="4782003" cy="4249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wo people sitting at a desk in front of a computer&#10;&#10;Description generated with high confidence">
            <a:extLst>
              <a:ext uri="{FF2B5EF4-FFF2-40B4-BE49-F238E27FC236}">
                <a16:creationId xmlns:a16="http://schemas.microsoft.com/office/drawing/2014/main" id="{2A975633-F796-4591-81BB-5828641B6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826"/>
          <a:stretch/>
        </p:blipFill>
        <p:spPr>
          <a:xfrm>
            <a:off x="3878138" y="905933"/>
            <a:ext cx="446772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B019A08-55AD-4038-B865-37DA596B8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hr-HR" b="1" dirty="0"/>
              <a:t>O čemu smo pričali zadnji put?</a:t>
            </a:r>
            <a:endParaRPr lang="hr-HR" b="1"/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5B82ADA-4CE1-4346-BB25-DCBE73A7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224619"/>
            <a:ext cx="5451627" cy="408872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BA067F2-7FAF-4758-9BC4-F7C88ED90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hr-HR" dirty="0">
                <a:latin typeface="Trebuchet MS" panose="020B0603020202020204"/>
              </a:rPr>
              <a:t>Učenje je proces usvajanja novih informacija. 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hr-HR" dirty="0">
                <a:latin typeface="Trebuchet MS" panose="020B0603020202020204"/>
              </a:rPr>
              <a:t>Treba </a:t>
            </a:r>
            <a:r>
              <a:rPr lang="hr-HR" b="1" dirty="0">
                <a:latin typeface="Trebuchet MS" panose="020B0603020202020204"/>
              </a:rPr>
              <a:t>učiti s razumijevanjem </a:t>
            </a:r>
            <a:r>
              <a:rPr lang="hr-HR" dirty="0">
                <a:latin typeface="Trebuchet MS" panose="020B0603020202020204"/>
              </a:rPr>
              <a:t>jer tako brže pamtimo informacije, one duže ostaju u našem pamćenju.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hr-HR" dirty="0">
                <a:latin typeface="Trebuchet MS" panose="020B0603020202020204"/>
              </a:rPr>
              <a:t>Jako je važno </a:t>
            </a:r>
            <a:r>
              <a:rPr lang="hr-HR" b="1" dirty="0">
                <a:latin typeface="Trebuchet MS" panose="020B0603020202020204"/>
              </a:rPr>
              <a:t>ponavljati naučeno gradivo </a:t>
            </a:r>
            <a:r>
              <a:rPr lang="hr-HR" dirty="0">
                <a:latin typeface="Trebuchet MS"/>
              </a:rPr>
              <a:t>da bi se trajno pohranilo u naše pamćenje.</a:t>
            </a: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</a:pPr>
            <a:r>
              <a:rPr lang="hr-HR" dirty="0">
                <a:latin typeface="Trebuchet MS"/>
              </a:rPr>
              <a:t>Važno je planirati učenje - tako imamo na jednom mjestu sve što moramo napraviti i lakše pratimo što smo odradili, a što ne.</a:t>
            </a:r>
          </a:p>
          <a:p>
            <a:pPr marL="90170" indent="-90170"/>
            <a:endParaRPr lang="hr-HR" sz="1700">
              <a:cs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627C7B9-FD35-4E35-B741-E4A9A5F4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76B7131-2035-43F9-84E8-2B4749D33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37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DEC47-DA90-416A-83CF-28A194AE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Bilo bi dobro: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E7DFFE-3DCA-40C5-895C-A922B14A0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0777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0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2DFECC-233C-4EB7-BA17-A9023567E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A2DFECC-233C-4EB7-BA17-A9023567E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87BB5-F823-4226-B3D9-17E978DB8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D787BB5-F823-4226-B3D9-17E978DB8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07" y="475228"/>
            <a:ext cx="11102235" cy="140763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/>
              </a:rPr>
              <a:t>Koji su po tvom mišljenju bolji uvjeti za učenje??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3757" r="4747" b="24607"/>
          <a:stretch/>
        </p:blipFill>
        <p:spPr>
          <a:xfrm>
            <a:off x="7199086" y="2032001"/>
            <a:ext cx="4281715" cy="37882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63" y="2032002"/>
            <a:ext cx="4197349" cy="3904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9257" y="4020457"/>
            <a:ext cx="101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68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window&#10;&#10;Description generated with high confidence">
            <a:extLst>
              <a:ext uri="{FF2B5EF4-FFF2-40B4-BE49-F238E27FC236}">
                <a16:creationId xmlns:a16="http://schemas.microsoft.com/office/drawing/2014/main" id="{89C71F2B-BFE0-4FF4-B9E6-49EE1344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09" y="194852"/>
            <a:ext cx="6316334" cy="586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44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tx1"/>
                </a:solidFill>
                <a:latin typeface="Chiller" panose="04020404031007020602" pitchFamily="82" charset="0"/>
              </a:rPr>
              <a:t>Ukloni sve što bi te moglo ometati!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885" y="2017487"/>
            <a:ext cx="4377192" cy="4022725"/>
          </a:xfrm>
        </p:spPr>
        <p:txBody>
          <a:bodyPr/>
          <a:lstStyle/>
          <a:p>
            <a:pPr>
              <a:buFont typeface="Symbol" panose="05050102010706020507" pitchFamily="18" charset="2"/>
              <a:buChar char=""/>
            </a:pPr>
            <a:r>
              <a:rPr lang="hr-HR" dirty="0"/>
              <a:t> </a:t>
            </a:r>
            <a:r>
              <a:rPr lang="hr-HR" dirty="0"/>
              <a:t>N</a:t>
            </a:r>
            <a:r>
              <a:rPr lang="hr-HR" dirty="0" smtClean="0"/>
              <a:t>eka prostorija u kojoj učiš bude dobro osvjetljena- kad učiš bez odgovarajućeg svjetla, oči se brže umore i može te zaboljeti glava.</a:t>
            </a:r>
            <a:endParaRPr lang="hr-HR" dirty="0"/>
          </a:p>
          <a:p>
            <a:pPr>
              <a:buFont typeface="Symbol" panose="05050102010706020507" pitchFamily="18" charset="2"/>
              <a:buChar char=""/>
            </a:pPr>
            <a:r>
              <a:rPr lang="hr-HR" dirty="0"/>
              <a:t> </a:t>
            </a:r>
            <a:r>
              <a:rPr lang="hr-HR" dirty="0"/>
              <a:t>P</a:t>
            </a:r>
            <a:r>
              <a:rPr lang="hr-HR" dirty="0" smtClean="0"/>
              <a:t>rozrači sobu u kojoj učiš. Kisik je prijeko potreban za dobro funkcioniranje mozga.</a:t>
            </a:r>
            <a:endParaRPr lang="hr-HR" dirty="0"/>
          </a:p>
          <a:p>
            <a:pPr>
              <a:buFont typeface="Symbol" panose="05050102010706020507" pitchFamily="18" charset="2"/>
              <a:buChar char=""/>
            </a:pPr>
            <a:r>
              <a:rPr lang="hr-HR" dirty="0"/>
              <a:t> </a:t>
            </a:r>
            <a:r>
              <a:rPr lang="hr-HR" dirty="0" smtClean="0"/>
              <a:t>Smjesti se udobno, ali ne </a:t>
            </a:r>
            <a:r>
              <a:rPr lang="hr-HR" dirty="0" err="1" smtClean="0"/>
              <a:t>preudobno</a:t>
            </a:r>
            <a:r>
              <a:rPr lang="hr-HR" dirty="0" smtClean="0"/>
              <a:t>, da ne zaspiš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  <a:p>
            <a:pPr>
              <a:buFont typeface="Symbol" panose="05050102010706020507" pitchFamily="18" charset="2"/>
              <a:buChar char=""/>
            </a:pPr>
            <a:r>
              <a:rPr lang="hr-HR" dirty="0"/>
              <a:t> </a:t>
            </a:r>
            <a:r>
              <a:rPr lang="hr-HR" dirty="0" smtClean="0"/>
              <a:t>Pokušaj sebi osigurati dovoljno velik stol da sve stvari koje ti trebaju za učenje mogu biti na njemu…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4" y="2017487"/>
            <a:ext cx="6096000" cy="364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7C1AC-1075-4F61-BF15-564870F3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Unaprijed pripremi sve što ti je potrebno za učenje!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A31D8B-088D-41E7-9C47-85E4EDE43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33965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21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FFD75-CFFA-4C3F-8C27-8FF5D3A8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518913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3200" b="1" dirty="0" err="1"/>
              <a:t>Napravi</a:t>
            </a:r>
            <a:r>
              <a:rPr lang="en-US" sz="3200" b="1" dirty="0"/>
              <a:t> </a:t>
            </a:r>
            <a:r>
              <a:rPr lang="en-US" sz="3200" b="1" dirty="0" err="1"/>
              <a:t>kraću</a:t>
            </a:r>
            <a:r>
              <a:rPr lang="en-US" sz="3200" b="1" dirty="0"/>
              <a:t> </a:t>
            </a:r>
            <a:r>
              <a:rPr lang="en-US" sz="3200" b="1" dirty="0" err="1"/>
              <a:t>pauzu</a:t>
            </a:r>
            <a:r>
              <a:rPr lang="en-US" sz="3200" b="1" dirty="0"/>
              <a:t> </a:t>
            </a:r>
            <a:br>
              <a:rPr lang="en-US" sz="3200" b="1" dirty="0"/>
            </a:br>
            <a:r>
              <a:rPr lang="en-US" sz="3200" b="1" dirty="0"/>
              <a:t>(5-10 min </a:t>
            </a:r>
            <a:r>
              <a:rPr lang="en-US" sz="3200" b="1" dirty="0" err="1"/>
              <a:t>nakon</a:t>
            </a:r>
            <a:r>
              <a:rPr lang="en-US" sz="3200" b="1" dirty="0"/>
              <a:t> </a:t>
            </a:r>
            <a:r>
              <a:rPr lang="en-US" sz="3200" b="1" dirty="0" err="1"/>
              <a:t>cca</a:t>
            </a:r>
            <a:r>
              <a:rPr lang="en-US" sz="3200" b="1" dirty="0"/>
              <a:t> 45 min </a:t>
            </a:r>
            <a:r>
              <a:rPr lang="en-US" sz="3200" b="1" dirty="0" err="1"/>
              <a:t>učenja</a:t>
            </a:r>
            <a:r>
              <a:rPr lang="en-US" sz="3200" b="1" dirty="0" smtClean="0"/>
              <a:t>)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- </a:t>
            </a:r>
            <a:r>
              <a:rPr lang="en-US" sz="3200" b="1" dirty="0" err="1"/>
              <a:t>nemoj</a:t>
            </a:r>
            <a:r>
              <a:rPr lang="en-US" sz="3200" b="1" dirty="0"/>
              <a:t> da </a:t>
            </a:r>
            <a:r>
              <a:rPr lang="en-US" sz="3200" b="1" dirty="0" err="1"/>
              <a:t>pauze</a:t>
            </a:r>
            <a:r>
              <a:rPr lang="en-US" sz="3200" b="1" dirty="0"/>
              <a:t> </a:t>
            </a:r>
            <a:r>
              <a:rPr lang="en-US" sz="3200" b="1" dirty="0" err="1"/>
              <a:t>budu</a:t>
            </a:r>
            <a:r>
              <a:rPr lang="en-US" sz="3200" b="1" dirty="0"/>
              <a:t> </a:t>
            </a:r>
            <a:r>
              <a:rPr lang="en-US" sz="3200" b="1" dirty="0" err="1"/>
              <a:t>preduge</a:t>
            </a:r>
            <a:r>
              <a:rPr lang="en-US" sz="3200" b="1" dirty="0"/>
              <a:t> (</a:t>
            </a:r>
            <a:r>
              <a:rPr lang="en-US" sz="3200" b="1" dirty="0" err="1"/>
              <a:t>više</a:t>
            </a:r>
            <a:r>
              <a:rPr lang="en-US" sz="3200" b="1" dirty="0"/>
              <a:t> od 15 min) </a:t>
            </a:r>
            <a:r>
              <a:rPr lang="en-US" sz="3200" b="1" dirty="0" err="1"/>
              <a:t>jer</a:t>
            </a:r>
            <a:r>
              <a:rPr lang="en-US" sz="3200" b="1" dirty="0"/>
              <a:t> se </a:t>
            </a:r>
            <a:r>
              <a:rPr lang="en-US" sz="3200" b="1" dirty="0" err="1"/>
              <a:t>tako</a:t>
            </a:r>
            <a:r>
              <a:rPr lang="en-US" sz="3200" b="1" dirty="0"/>
              <a:t> </a:t>
            </a:r>
            <a:r>
              <a:rPr lang="en-US" sz="3200" b="1" dirty="0" err="1"/>
              <a:t>tvoj</a:t>
            </a:r>
            <a:r>
              <a:rPr lang="en-US" sz="3200" b="1" dirty="0"/>
              <a:t> </a:t>
            </a:r>
            <a:r>
              <a:rPr lang="en-US" sz="3200" b="1" dirty="0" err="1"/>
              <a:t>mozak</a:t>
            </a:r>
            <a:r>
              <a:rPr lang="en-US" sz="3200" b="1" dirty="0"/>
              <a:t> "</a:t>
            </a:r>
            <a:r>
              <a:rPr lang="en-US" sz="3200" b="1" dirty="0" err="1"/>
              <a:t>ohladi</a:t>
            </a:r>
            <a:r>
              <a:rPr lang="en-US" sz="3200" b="1" dirty="0"/>
              <a:t> od </a:t>
            </a:r>
            <a:r>
              <a:rPr lang="en-US" sz="3200" b="1" dirty="0" err="1"/>
              <a:t>učenja</a:t>
            </a:r>
            <a:r>
              <a:rPr lang="en-US" sz="3200" b="1" dirty="0"/>
              <a:t>"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trebat</a:t>
            </a:r>
            <a:r>
              <a:rPr lang="en-US" sz="3200" b="1" dirty="0"/>
              <a:t> </a:t>
            </a:r>
            <a:r>
              <a:rPr lang="en-US" sz="3200" b="1" dirty="0" err="1"/>
              <a:t>će</a:t>
            </a:r>
            <a:r>
              <a:rPr lang="en-US" sz="3200" b="1" dirty="0"/>
              <a:t> </a:t>
            </a:r>
            <a:r>
              <a:rPr lang="en-US" sz="3200" b="1" dirty="0" err="1"/>
              <a:t>ti</a:t>
            </a:r>
            <a:r>
              <a:rPr lang="en-US" sz="3200" b="1" dirty="0"/>
              <a:t> </a:t>
            </a:r>
            <a:r>
              <a:rPr lang="en-US" sz="3200" b="1" dirty="0" err="1"/>
              <a:t>duži</a:t>
            </a:r>
            <a:r>
              <a:rPr lang="en-US" sz="3200" b="1" dirty="0"/>
              <a:t> period da se </a:t>
            </a:r>
            <a:r>
              <a:rPr lang="en-US" sz="3200" b="1" dirty="0" err="1"/>
              <a:t>ponovno</a:t>
            </a:r>
            <a:r>
              <a:rPr lang="en-US" sz="3200" b="1" dirty="0"/>
              <a:t> </a:t>
            </a:r>
            <a:r>
              <a:rPr lang="en-US" sz="3200" b="1" dirty="0" err="1"/>
              <a:t>vratiš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 </a:t>
            </a:r>
            <a:r>
              <a:rPr lang="en-US" sz="3200" b="1" dirty="0" err="1"/>
              <a:t>učenje</a:t>
            </a:r>
            <a:r>
              <a:rPr lang="en-US" sz="3200" b="1" dirty="0"/>
              <a:t> s </a:t>
            </a:r>
            <a:r>
              <a:rPr lang="en-US" sz="3200" b="1" dirty="0" err="1"/>
              <a:t>punom</a:t>
            </a:r>
            <a:r>
              <a:rPr lang="en-US" sz="3200" b="1" dirty="0"/>
              <a:t> </a:t>
            </a:r>
            <a:r>
              <a:rPr lang="en-US" sz="3200" b="1" dirty="0" err="1"/>
              <a:t>koncentracijom</a:t>
            </a:r>
            <a:r>
              <a:rPr lang="en-US" sz="2600" b="1" dirty="0"/>
              <a:t>!</a:t>
            </a:r>
            <a:br>
              <a:rPr lang="en-US" sz="2600" b="1" dirty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err="1"/>
              <a:t>Nagradi</a:t>
            </a:r>
            <a:r>
              <a:rPr lang="en-US" sz="2600" b="1" dirty="0"/>
              <a:t> se za </a:t>
            </a:r>
            <a:r>
              <a:rPr lang="en-US" sz="2600" b="1" dirty="0" err="1"/>
              <a:t>uloženi</a:t>
            </a:r>
            <a:r>
              <a:rPr lang="en-US" sz="2600" b="1" dirty="0"/>
              <a:t> </a:t>
            </a:r>
            <a:r>
              <a:rPr lang="en-US" sz="2600" b="1" dirty="0" err="1"/>
              <a:t>trud</a:t>
            </a:r>
            <a:r>
              <a:rPr lang="en-US" sz="2600" b="1" dirty="0"/>
              <a:t>!</a:t>
            </a:r>
            <a:br>
              <a:rPr lang="en-US" sz="2600" b="1" dirty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/>
              <a:t>Daj </a:t>
            </a:r>
            <a:r>
              <a:rPr lang="en-US" sz="2600" b="1" dirty="0" err="1"/>
              <a:t>sve</a:t>
            </a:r>
            <a:r>
              <a:rPr lang="en-US" sz="2600" b="1" dirty="0"/>
              <a:t> od </a:t>
            </a:r>
            <a:r>
              <a:rPr lang="en-US" sz="2600" b="1" dirty="0" err="1"/>
              <a:t>sebe</a:t>
            </a:r>
            <a:r>
              <a:rPr lang="en-US" sz="2600" b="1" dirty="0"/>
              <a:t>!</a:t>
            </a:r>
            <a:endParaRPr lang="en-US" sz="2600" dirty="0">
              <a:cs typeface="Calibri Light"/>
            </a:endParaRPr>
          </a:p>
          <a:p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9D572-0425-4E94-A97E-C4E265D26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410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hr-H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„BUDI TU”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71" r="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90170" indent="-90170"/>
            <a:r>
              <a:rPr lang="hr-HR" dirty="0">
                <a:cs typeface="Calibri"/>
              </a:rPr>
              <a:t>Osmisli neku rečenicu koju ćeš koristiti u trenucima kad vidiš da si odlutao mislima i nisi koncentriran na učenje.</a:t>
            </a:r>
          </a:p>
          <a:p>
            <a:pPr marL="90170" indent="-90170"/>
            <a:r>
              <a:rPr lang="hr-HR" dirty="0">
                <a:cs typeface="Calibri"/>
              </a:rPr>
              <a:t>To može biti bilo što što će te "opomenuti" da nisi prisutan i da se moraš vratiti na učenje.</a:t>
            </a:r>
          </a:p>
          <a:p>
            <a:pPr marL="90170" indent="-90170"/>
            <a:r>
              <a:rPr lang="hr-HR" dirty="0">
                <a:cs typeface="Calibri"/>
              </a:rPr>
              <a:t>Neki primjeri su:</a:t>
            </a:r>
          </a:p>
          <a:p>
            <a:pPr marL="90170" indent="-90170"/>
            <a:r>
              <a:rPr lang="hr-HR" dirty="0">
                <a:cs typeface="Calibri"/>
              </a:rPr>
              <a:t>"Budi tu!"</a:t>
            </a:r>
          </a:p>
          <a:p>
            <a:pPr marL="90170" indent="-90170"/>
            <a:r>
              <a:rPr lang="hr-HR" dirty="0">
                <a:cs typeface="Calibri"/>
              </a:rPr>
              <a:t>"Hajde, uči, možeš ti to!"</a:t>
            </a:r>
          </a:p>
          <a:p>
            <a:pPr marL="90170" indent="-90170"/>
            <a:r>
              <a:rPr lang="hr-HR" dirty="0">
                <a:cs typeface="Calibri"/>
              </a:rPr>
              <a:t>"Vrati se!"</a:t>
            </a:r>
          </a:p>
        </p:txBody>
      </p:sp>
    </p:spTree>
    <p:extLst>
      <p:ext uri="{BB962C8B-B14F-4D97-AF65-F5344CB8AC3E}">
        <p14:creationId xmlns:p14="http://schemas.microsoft.com/office/powerpoint/2010/main" val="4996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291C0EC-8AC1-418A-BA70-ED35D8980A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i="1">
                <a:solidFill>
                  <a:schemeClr val="tx1">
                    <a:lumMod val="85000"/>
                    <a:lumOff val="15000"/>
                  </a:schemeClr>
                </a:solidFill>
              </a:rPr>
              <a:t>„Pola toga zaboravim kad me nastavnik počne ispitivati…“</a:t>
            </a:r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 i="1">
                <a:solidFill>
                  <a:schemeClr val="tx1">
                    <a:lumMod val="85000"/>
                    <a:lumOff val="15000"/>
                  </a:schemeClr>
                </a:solidFill>
              </a:rPr>
              <a:t>„Ne mogu se koncentrirati, srce mi počne ubrzano lupati i počnem se nekontrolirano znojiti…“</a:t>
            </a:r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05" r="3444" b="-1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228F67-6BF6-43F8-A955-E1B0A31112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7812912-F1F0-4F19-B6CB-97BF066C9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38163-A811-482F-8919-9D513AB11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498C8CF4-EC55-46D2-A9D0-0C4253C63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137"/>
          <a:stretch/>
        </p:blipFill>
        <p:spPr>
          <a:xfrm>
            <a:off x="20" y="10"/>
            <a:ext cx="4578952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C9A38F1B-CDC5-446F-958D-6F4F65C66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96BA8B-7486-480F-B68C-C16D49D2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206" y="516835"/>
            <a:ext cx="6339840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Strah od ispita 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KAKO GA SE RIJEŠITI?</a:t>
            </a:r>
          </a:p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73AA170-54FE-45E4-BE8F-E242A9C66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972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16BA8-DE13-4285-BA68-B0698BB9D908}"/>
              </a:ext>
            </a:extLst>
          </p:cNvPr>
          <p:cNvSpPr txBox="1"/>
          <p:nvPr/>
        </p:nvSpPr>
        <p:spPr>
          <a:xfrm>
            <a:off x="5072014" y="2037975"/>
            <a:ext cx="6339840" cy="3652667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b="1" dirty="0">
                <a:solidFill>
                  <a:srgbClr val="FFFFFF"/>
                </a:solidFill>
                <a:latin typeface="+mn-lt"/>
              </a:rPr>
              <a:t>PRIJE ISPITA 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​</a:t>
            </a:r>
            <a:endParaRPr lang="en-US" sz="2800">
              <a:solidFill>
                <a:srgbClr val="FFFFFF"/>
              </a:solidFill>
              <a:latin typeface="+mn-lt"/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Organiziraj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+mn-lt"/>
              </a:rPr>
              <a:t>učenje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​</a:t>
            </a:r>
            <a:endParaRPr lang="en-US" sz="2800">
              <a:solidFill>
                <a:srgbClr val="FFFFFF"/>
              </a:solidFill>
              <a:latin typeface="+mn-lt"/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+mn-lt"/>
              </a:rPr>
              <a:t>Počni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n-lt"/>
              </a:rPr>
              <a:t>učiti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na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vrijeme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​</a:t>
            </a:r>
            <a:endParaRPr lang="en-US" sz="2800">
              <a:solidFill>
                <a:srgbClr val="FFFFFF"/>
              </a:solidFill>
              <a:latin typeface="+mn-lt"/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+mn-lt"/>
              </a:rPr>
              <a:t>Nakon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n-lt"/>
              </a:rPr>
              <a:t>učenja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se </a:t>
            </a: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nagradi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za </a:t>
            </a:r>
            <a:r>
              <a:rPr lang="en-US" sz="2800" dirty="0" err="1">
                <a:solidFill>
                  <a:srgbClr val="FFFFFF"/>
                </a:solidFill>
                <a:latin typeface="+mn-lt"/>
              </a:rPr>
              <a:t>uloženi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n-lt"/>
              </a:rPr>
              <a:t>trud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​</a:t>
            </a:r>
            <a:endParaRPr lang="en-US" sz="2800">
              <a:solidFill>
                <a:srgbClr val="FFFFFF"/>
              </a:solidFill>
              <a:latin typeface="+mn-lt"/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Nemoj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razmišljati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 o </a:t>
            </a: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negativnim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+mn-lt"/>
              </a:rPr>
              <a:t>posljedicama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 ​</a:t>
            </a:r>
            <a:endParaRPr lang="en-US" sz="2800">
              <a:solidFill>
                <a:srgbClr val="FFFFFF"/>
              </a:solidFill>
              <a:latin typeface="+mn-lt"/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err="1">
                <a:solidFill>
                  <a:srgbClr val="FFFFFF"/>
                </a:solidFill>
                <a:latin typeface="+mn-lt"/>
              </a:rPr>
              <a:t>Prije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ispita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se 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probaj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b="1" err="1">
                <a:solidFill>
                  <a:srgbClr val="FFFFFF"/>
                </a:solidFill>
                <a:latin typeface="+mn-lt"/>
              </a:rPr>
              <a:t>opustiti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, ne </a:t>
            </a:r>
            <a:r>
              <a:rPr lang="en-US" sz="2800" b="1" err="1">
                <a:solidFill>
                  <a:srgbClr val="FFFFFF"/>
                </a:solidFill>
                <a:latin typeface="+mn-lt"/>
              </a:rPr>
              <a:t>ponavljaj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err="1">
                <a:solidFill>
                  <a:srgbClr val="FFFFFF"/>
                </a:solidFill>
                <a:latin typeface="+mn-lt"/>
              </a:rPr>
              <a:t>gradivo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err="1">
                <a:solidFill>
                  <a:srgbClr val="FFFFFF"/>
                </a:solidFill>
                <a:latin typeface="+mn-lt"/>
              </a:rPr>
              <a:t>zadnji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b="1" err="1">
                <a:solidFill>
                  <a:srgbClr val="FFFFFF"/>
                </a:solidFill>
                <a:latin typeface="+mn-lt"/>
              </a:rPr>
              <a:t>tren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​</a:t>
            </a:r>
            <a:endParaRPr lang="en-US" sz="2800">
              <a:solidFill>
                <a:srgbClr val="FFFFFF"/>
              </a:solidFill>
              <a:latin typeface="+mn-lt"/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err="1">
                <a:solidFill>
                  <a:srgbClr val="FFFFFF"/>
                </a:solidFill>
                <a:latin typeface="+mn-lt"/>
              </a:rPr>
              <a:t>Noć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prije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ispita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se 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nastoj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dobro </a:t>
            </a:r>
            <a:r>
              <a:rPr lang="en-US" sz="2800" b="1" err="1">
                <a:solidFill>
                  <a:srgbClr val="FFFFFF"/>
                </a:solidFill>
                <a:latin typeface="+mn-lt"/>
              </a:rPr>
              <a:t>naspavati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ne 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idi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na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+mn-lt"/>
              </a:rPr>
              <a:t>ispit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 </a:t>
            </a:r>
            <a:r>
              <a:rPr lang="en-US" sz="2800" b="1" err="1">
                <a:solidFill>
                  <a:srgbClr val="FFFFFF"/>
                </a:solidFill>
                <a:latin typeface="+mn-lt"/>
              </a:rPr>
              <a:t>praznog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800" b="1" err="1">
                <a:solidFill>
                  <a:srgbClr val="FFFFFF"/>
                </a:solidFill>
                <a:latin typeface="+mn-lt"/>
              </a:rPr>
              <a:t>želuca</a:t>
            </a:r>
            <a:r>
              <a:rPr lang="en-US" sz="2800" b="1" dirty="0">
                <a:solidFill>
                  <a:srgbClr val="FFFFFF"/>
                </a:solidFill>
                <a:latin typeface="+mn-lt"/>
              </a:rPr>
              <a:t>. 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​</a:t>
            </a:r>
            <a:endParaRPr lang="en-US" sz="2000" dirty="0">
              <a:solidFill>
                <a:srgbClr val="FFFFFF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9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674915"/>
            <a:ext cx="10342563" cy="6037943"/>
          </a:xfrm>
        </p:spPr>
        <p:txBody>
          <a:bodyPr numCol="2"/>
          <a:lstStyle/>
          <a:p>
            <a:pPr lvl="0"/>
            <a:endParaRPr lang="hr-HR" b="1" dirty="0">
              <a:solidFill>
                <a:schemeClr val="tx1"/>
              </a:solidFill>
            </a:endParaRPr>
          </a:p>
          <a:p>
            <a:pPr lvl="0"/>
            <a:r>
              <a:rPr lang="hr-HR" sz="3200" b="1" dirty="0">
                <a:solidFill>
                  <a:schemeClr val="tx1"/>
                </a:solidFill>
              </a:rPr>
              <a:t>TIJEKOM ISPITA</a:t>
            </a:r>
            <a:endParaRPr lang="hr-HR" sz="3200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 Očekuj da će se </a:t>
            </a:r>
            <a:r>
              <a:rPr lang="hr-HR" b="1" dirty="0">
                <a:solidFill>
                  <a:schemeClr val="tx1"/>
                </a:solidFill>
              </a:rPr>
              <a:t>mala količina straha </a:t>
            </a:r>
            <a:r>
              <a:rPr lang="hr-HR" dirty="0">
                <a:solidFill>
                  <a:schemeClr val="tx1"/>
                </a:solidFill>
              </a:rPr>
              <a:t>sigurno javiti 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chemeClr val="tx1"/>
                </a:solidFill>
              </a:rPr>
              <a:t>  Koncentriraj se </a:t>
            </a:r>
            <a:r>
              <a:rPr lang="hr-HR" dirty="0">
                <a:solidFill>
                  <a:schemeClr val="tx1"/>
                </a:solidFill>
              </a:rPr>
              <a:t>na ispit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 Rješavaj </a:t>
            </a:r>
            <a:r>
              <a:rPr lang="hr-HR" b="1" dirty="0">
                <a:solidFill>
                  <a:schemeClr val="tx1"/>
                </a:solidFill>
              </a:rPr>
              <a:t>jedno po jedno pitanje 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 Vodi računa </a:t>
            </a:r>
            <a:r>
              <a:rPr lang="hr-HR" b="1" dirty="0">
                <a:solidFill>
                  <a:schemeClr val="tx1"/>
                </a:solidFill>
              </a:rPr>
              <a:t>koliko vremena imaš </a:t>
            </a:r>
            <a:r>
              <a:rPr lang="hr-HR" dirty="0">
                <a:solidFill>
                  <a:schemeClr val="tx1"/>
                </a:solidFill>
              </a:rPr>
              <a:t>na raspolaganju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 Ukoliko se ne možeš smiriti, slijedeće rečenice ti mogu biti od pomoći: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    </a:t>
            </a:r>
            <a:r>
              <a:rPr lang="hr-HR" b="1" dirty="0">
                <a:solidFill>
                  <a:schemeClr val="tx1"/>
                </a:solidFill>
              </a:rPr>
              <a:t>„Učio/la sam!“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    „Ja to mogu! Potrudit ću se da dam sve od sebe!“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   „Nije kraj svijeta ni ako dobijem lošu ocjenu!“</a:t>
            </a:r>
          </a:p>
          <a:p>
            <a:r>
              <a:rPr lang="hr-HR" dirty="0">
                <a:solidFill>
                  <a:schemeClr val="tx1"/>
                </a:solidFill>
              </a:rPr>
              <a:t> </a:t>
            </a:r>
          </a:p>
          <a:p>
            <a:pPr lvl="0"/>
            <a:endParaRPr lang="hr-HR" b="1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28" y="319315"/>
            <a:ext cx="3831772" cy="599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77334" y="609600"/>
            <a:ext cx="3748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Tempus Sans ITC" panose="04020404030D07020202" pitchFamily="82" charset="0"/>
              </a:rPr>
              <a:t>U današnjoj epizodi pogledajte…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9776" y="2870854"/>
            <a:ext cx="4535424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r-HR" sz="2000" dirty="0">
              <a:latin typeface="Tempus Sans ITC" panose="04020404030D07020202" pitchFamily="82" charset="0"/>
            </a:endParaRPr>
          </a:p>
          <a:p>
            <a:pPr marL="285750" indent="-285750">
              <a:buFontTx/>
              <a:buChar char="-"/>
            </a:pPr>
            <a:r>
              <a:rPr lang="hr-HR" sz="2000" dirty="0">
                <a:latin typeface="Tempus Sans ITC" panose="04020404030D07020202" pitchFamily="82" charset="0"/>
              </a:rPr>
              <a:t>Što kad jednostavno </a:t>
            </a:r>
            <a:r>
              <a:rPr lang="hr-HR" sz="2000" b="1" dirty="0">
                <a:latin typeface="Tempus Sans ITC" panose="04020404030D07020202" pitchFamily="82" charset="0"/>
              </a:rPr>
              <a:t>nemaš volje </a:t>
            </a:r>
            <a:r>
              <a:rPr lang="hr-HR" sz="2000" dirty="0">
                <a:latin typeface="Tempus Sans ITC" panose="04020404030D07020202" pitchFamily="82" charset="0"/>
              </a:rPr>
              <a:t>za</a:t>
            </a:r>
            <a:r>
              <a:rPr lang="hr-HR" sz="2000" b="1" dirty="0">
                <a:latin typeface="Tempus Sans ITC" panose="04020404030D07020202" pitchFamily="82" charset="0"/>
              </a:rPr>
              <a:t> </a:t>
            </a:r>
            <a:r>
              <a:rPr lang="hr-HR" sz="2000" dirty="0">
                <a:latin typeface="Tempus Sans ITC" panose="04020404030D07020202" pitchFamily="82" charset="0"/>
              </a:rPr>
              <a:t>učenje?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latin typeface="Tempus Sans ITC" panose="04020404030D07020202" pitchFamily="82" charset="0"/>
              </a:rPr>
              <a:t>Kako se </a:t>
            </a:r>
            <a:r>
              <a:rPr lang="hr-HR" sz="2000" b="1" dirty="0">
                <a:latin typeface="Tempus Sans ITC" panose="04020404030D07020202" pitchFamily="82" charset="0"/>
              </a:rPr>
              <a:t>koncentrirati</a:t>
            </a:r>
            <a:r>
              <a:rPr lang="hr-HR" sz="2000" dirty="0">
                <a:latin typeface="Tempus Sans ITC" panose="04020404030D07020202" pitchFamily="82" charset="0"/>
              </a:rPr>
              <a:t> na učenje?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latin typeface="Tempus Sans ITC" panose="04020404030D07020202" pitchFamily="82" charset="0"/>
              </a:rPr>
              <a:t>Kako </a:t>
            </a:r>
            <a:r>
              <a:rPr lang="hr-HR" sz="2000" b="1" dirty="0">
                <a:latin typeface="Tempus Sans ITC" panose="04020404030D07020202" pitchFamily="82" charset="0"/>
              </a:rPr>
              <a:t>pobijediti strah </a:t>
            </a:r>
            <a:r>
              <a:rPr lang="hr-HR" sz="2000" dirty="0">
                <a:latin typeface="Tempus Sans ITC" panose="04020404030D07020202" pitchFamily="82" charset="0"/>
              </a:rPr>
              <a:t>od ispita? </a:t>
            </a:r>
          </a:p>
          <a:p>
            <a:r>
              <a:rPr lang="hr-HR" sz="2000" dirty="0">
                <a:latin typeface="Tempus Sans ITC"/>
              </a:rPr>
              <a:t>… sve to u školi na daljinu!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44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113" r="408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90170" lvl="0" indent="-90170"/>
            <a:r>
              <a:rPr lang="hr-HR" sz="2800" b="1" dirty="0"/>
              <a:t>NAKON ISPITA</a:t>
            </a:r>
            <a:r>
              <a:rPr lang="hr-HR" sz="2800" dirty="0"/>
              <a:t> </a:t>
            </a:r>
            <a:endParaRPr lang="hr-HR" sz="2800" dirty="0">
              <a:cs typeface="Calibri"/>
            </a:endParaRPr>
          </a:p>
          <a:p>
            <a:pPr marL="90170" indent="-90170">
              <a:buFont typeface="Courier New" panose="02070309020205020404" pitchFamily="49" charset="0"/>
              <a:buChar char="o"/>
            </a:pPr>
            <a:r>
              <a:rPr lang="hr-HR" sz="2800" b="1" dirty="0"/>
              <a:t>  Zapiši ono što ti je pomoglo </a:t>
            </a:r>
            <a:r>
              <a:rPr lang="hr-HR" sz="2800" dirty="0"/>
              <a:t>tijekom ispita</a:t>
            </a:r>
            <a:endParaRPr lang="hr-HR" sz="2800" dirty="0">
              <a:cs typeface="Calibri"/>
            </a:endParaRPr>
          </a:p>
          <a:p>
            <a:pPr marL="90170" indent="-90170">
              <a:buFont typeface="Courier New" panose="02070309020205020404" pitchFamily="49" charset="0"/>
              <a:buChar char="o"/>
            </a:pPr>
            <a:endParaRPr lang="hr-HR" sz="2800" dirty="0">
              <a:cs typeface="Calibri"/>
            </a:endParaRPr>
          </a:p>
          <a:p>
            <a:pPr marL="90170" indent="-90170">
              <a:buFont typeface="Courier New" panose="02070309020205020404" pitchFamily="49" charset="0"/>
              <a:buChar char="o"/>
            </a:pPr>
            <a:r>
              <a:rPr lang="hr-HR" sz="2800" b="1" dirty="0"/>
              <a:t>  Nagradi se </a:t>
            </a:r>
            <a:r>
              <a:rPr lang="hr-HR" sz="2800" dirty="0"/>
              <a:t>za svoj trud što si na pravom putu da riješiš svoj problem.</a:t>
            </a:r>
            <a:endParaRPr lang="hr-HR" sz="2800" dirty="0">
              <a:cs typeface="Calibri"/>
            </a:endParaRPr>
          </a:p>
          <a:p>
            <a:pPr marL="90170" indent="-90170"/>
            <a:endParaRPr lang="hr-HR" dirty="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14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2758" y="2630034"/>
            <a:ext cx="10058400" cy="144938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Zadnji put ste na moju objavu umjesto „</a:t>
            </a:r>
            <a:r>
              <a:rPr lang="hr-HR" dirty="0" err="1" smtClean="0"/>
              <a:t>lajka</a:t>
            </a:r>
            <a:r>
              <a:rPr lang="hr-HR" dirty="0" smtClean="0"/>
              <a:t>” morali staviti neki znak (neću reći koji, za one koji nisu još pročitali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r>
              <a:rPr lang="hr-HR" dirty="0" smtClean="0"/>
              <a:t>), ovaj put umjesto </a:t>
            </a:r>
            <a:r>
              <a:rPr lang="hr-HR" dirty="0" err="1" smtClean="0"/>
              <a:t>lajka</a:t>
            </a:r>
            <a:r>
              <a:rPr lang="hr-HR" dirty="0" smtClean="0"/>
              <a:t> stavite 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79758" t="67317" b="25202"/>
          <a:stretch/>
        </p:blipFill>
        <p:spPr>
          <a:xfrm>
            <a:off x="3949020" y="3583032"/>
            <a:ext cx="5469946" cy="1137014"/>
          </a:xfrm>
          <a:prstGeom prst="rect">
            <a:avLst/>
          </a:prstGeom>
        </p:spPr>
      </p:pic>
      <p:sp>
        <p:nvSpPr>
          <p:cNvPr id="7" name="Strelica gore 6"/>
          <p:cNvSpPr/>
          <p:nvPr/>
        </p:nvSpPr>
        <p:spPr>
          <a:xfrm>
            <a:off x="5268686" y="4151539"/>
            <a:ext cx="452845" cy="8708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454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D068DB-E7E7-4102-9402-EAA049E13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C8906C-CCD9-4F71-B3DD-BC1331E1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A0D6F13-628B-4FC4-AD48-A2B64677D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5746F23-6A4C-4A1F-A0CE-A0C8537D5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</a:rPr>
              <a:t>Brošure o učenju i druge tekstove možete pronaći na web stranici škole!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41110" y="4455621"/>
            <a:ext cx="3417990" cy="123861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8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Školski</a:t>
            </a:r>
            <a:r>
              <a:rPr lang="en-US" sz="28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psiholog</a:t>
            </a:r>
            <a:r>
              <a:rPr lang="en-US" sz="28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  <a:t> Kutak za </a:t>
            </a:r>
            <a:r>
              <a:rPr lang="en-US" sz="2800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  <a:t>učenike</a:t>
            </a:r>
            <a:endParaRPr lang="en-US" sz="2800" cap="all" spc="20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3029" y="640081"/>
            <a:ext cx="5054156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9BFE64E-CCE4-4F62-BB14-C7028756C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7CC7517-DC26-4B88-BF95-5D09F3E93E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87C466A-2605-4E25-9E19-8E277E2EA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5229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9168" y="5484267"/>
            <a:ext cx="5094514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hr-HR" sz="4400" dirty="0">
                <a:solidFill>
                  <a:schemeClr val="bg1"/>
                </a:solidFill>
                <a:latin typeface="Chiller"/>
              </a:rPr>
              <a:t>Čuvajte se i ostanite zdravi!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hr-HR" sz="4400" dirty="0">
                <a:solidFill>
                  <a:schemeClr val="bg1"/>
                </a:solidFill>
                <a:latin typeface="Chiller"/>
              </a:rPr>
              <a:t>Vaša psihologica Mia</a:t>
            </a:r>
          </a:p>
        </p:txBody>
      </p:sp>
    </p:spTree>
    <p:extLst>
      <p:ext uri="{BB962C8B-B14F-4D97-AF65-F5344CB8AC3E}">
        <p14:creationId xmlns:p14="http://schemas.microsoft.com/office/powerpoint/2010/main" val="8771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sr-Latn-CS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3797" name="Picture 5" descr="moti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12192000" cy="6821487"/>
          </a:xfrm>
          <a:prstGeom prst="rect">
            <a:avLst/>
          </a:prstGeom>
          <a:noFill/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31F677C-6D12-4E4F-A0B4-B570B4DA8E5A}"/>
              </a:ext>
            </a:extLst>
          </p:cNvPr>
          <p:cNvSpPr/>
          <p:nvPr/>
        </p:nvSpPr>
        <p:spPr>
          <a:xfrm>
            <a:off x="409183" y="3968182"/>
            <a:ext cx="3006246" cy="2505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"</a:t>
            </a:r>
            <a:r>
              <a:rPr lang="en-US" dirty="0" err="1">
                <a:cs typeface="Calibri"/>
              </a:rPr>
              <a:t>Sve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bih</a:t>
            </a:r>
            <a:r>
              <a:rPr lang="en-US" dirty="0">
                <a:cs typeface="Calibri"/>
              </a:rPr>
              <a:t> ja to </a:t>
            </a:r>
            <a:r>
              <a:rPr lang="en-US" dirty="0" err="1">
                <a:cs typeface="Calibri"/>
              </a:rPr>
              <a:t>naučio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jednostavno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nemam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volje</a:t>
            </a:r>
            <a:r>
              <a:rPr lang="en-US" dirty="0">
                <a:cs typeface="Calibri"/>
              </a:rPr>
              <a:t>!"</a:t>
            </a:r>
            <a:endParaRPr lang="en-US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E0AE5D1-7E48-4451-9779-8F4702E34FC7}"/>
              </a:ext>
            </a:extLst>
          </p:cNvPr>
          <p:cNvSpPr/>
          <p:nvPr/>
        </p:nvSpPr>
        <p:spPr>
          <a:xfrm>
            <a:off x="8652222" y="144483"/>
            <a:ext cx="3110629" cy="288098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"Ja </a:t>
            </a:r>
            <a:r>
              <a:rPr lang="en-US" dirty="0" err="1">
                <a:cs typeface="Calibri"/>
              </a:rPr>
              <a:t>kad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sjednem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učiti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jednostavno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izgubim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motivaciju</a:t>
            </a:r>
            <a:r>
              <a:rPr lang="en-US" dirty="0">
                <a:cs typeface="Calibri"/>
              </a:rPr>
              <a:t>!"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0E39F61-0304-47E3-BFDC-35A73E207C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E9392-2EB5-4271-9E13-746D7A17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8" y="1965751"/>
            <a:ext cx="3659246" cy="292608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5400" err="1">
                <a:solidFill>
                  <a:srgbClr val="FFFFFF"/>
                </a:solidFill>
              </a:rPr>
              <a:t>Gdje</a:t>
            </a:r>
            <a:r>
              <a:rPr lang="en-US" sz="5400" dirty="0">
                <a:solidFill>
                  <a:srgbClr val="FFFFFF"/>
                </a:solidFill>
              </a:rPr>
              <a:t> je </a:t>
            </a:r>
            <a:r>
              <a:rPr lang="en-US" sz="5400" err="1">
                <a:solidFill>
                  <a:srgbClr val="FFFFFF"/>
                </a:solidFill>
              </a:rPr>
              <a:t>nestala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err="1">
                <a:solidFill>
                  <a:srgbClr val="FFFFFF"/>
                </a:solidFill>
              </a:rPr>
              <a:t>motivacija</a:t>
            </a:r>
            <a:r>
              <a:rPr lang="en-US" sz="5400" dirty="0">
                <a:solidFill>
                  <a:srgbClr val="FFFFFF"/>
                </a:solidFill>
              </a:rPr>
              <a:t>?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>
                <a:solidFill>
                  <a:srgbClr val="FFFFFF"/>
                </a:solidFill>
              </a:rPr>
              <a:t>Kako je </a:t>
            </a:r>
            <a:r>
              <a:rPr lang="en-US" sz="5400" err="1">
                <a:solidFill>
                  <a:srgbClr val="FFFFFF"/>
                </a:solidFill>
              </a:rPr>
              <a:t>pronaći</a:t>
            </a:r>
            <a:r>
              <a:rPr lang="en-US" sz="540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4" name="Picture 4" descr="A picture containing sign&#10;&#10;Description generated with very high confidence">
            <a:extLst>
              <a:ext uri="{FF2B5EF4-FFF2-40B4-BE49-F238E27FC236}">
                <a16:creationId xmlns:a16="http://schemas.microsoft.com/office/drawing/2014/main" id="{70EBEA04-A363-465C-BC74-3F053134C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0" r="22514" b="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B9E7B3B-A156-4356-BF35-7825C428E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05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3585-6A94-495E-96DF-86E903D37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Prije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odgovora</a:t>
            </a:r>
            <a:r>
              <a:rPr lang="en-US" dirty="0">
                <a:cs typeface="Calibri Light"/>
              </a:rPr>
              <a:t> – </a:t>
            </a:r>
            <a:r>
              <a:rPr lang="en-US" dirty="0" err="1">
                <a:cs typeface="Calibri Light"/>
              </a:rPr>
              <a:t>slijedi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zadatak</a:t>
            </a:r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060F1-4A6E-484B-A6BF-21B0F5838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Pripremi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mali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papirić</a:t>
            </a:r>
            <a:r>
              <a:rPr lang="en-US" dirty="0">
                <a:cs typeface="Calibri Light"/>
              </a:rPr>
              <a:t> I </a:t>
            </a:r>
            <a:r>
              <a:rPr lang="en-US" dirty="0" err="1">
                <a:cs typeface="Calibri Light"/>
              </a:rPr>
              <a:t>olovku</a:t>
            </a:r>
            <a:r>
              <a:rPr lang="en-US" dirty="0">
                <a:cs typeface="Calibri Light"/>
              </a:rPr>
              <a:t> :)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>
                <a:solidFill>
                  <a:srgbClr val="C00000"/>
                </a:solidFill>
              </a:rPr>
              <a:t>Zadatak </a:t>
            </a:r>
            <a:r>
              <a:rPr lang="hr-HR" sz="54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hr-HR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63334"/>
              </p:ext>
            </p:extLst>
          </p:nvPr>
        </p:nvGraphicFramePr>
        <p:xfrm>
          <a:off x="374292" y="1592826"/>
          <a:ext cx="8076534" cy="5058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806" y="2119538"/>
            <a:ext cx="3083335" cy="350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6A2D8F-308B-4BD3-BF26-75668286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26A2D8F-308B-4BD3-BF26-756682868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E45939-BDC2-4A00-B2F7-31468B1CF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6E45939-BDC2-4A00-B2F7-31468B1CF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0C6D93-20C8-45E0-B90C-F3F3352E7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F0C6D93-20C8-45E0-B90C-F3F3352E7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AA2D94-2AC1-42FE-BCDE-54699ED7C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8AA2D94-2AC1-42FE-BCDE-54699ED7C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69A34-13C0-4FD5-B85E-0F2B6BC33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sz="5000" dirty="0" err="1">
                <a:cs typeface="Calibri Light"/>
              </a:rPr>
              <a:t>Jesi</a:t>
            </a:r>
            <a:r>
              <a:rPr lang="en-US" sz="5000" dirty="0">
                <a:cs typeface="Calibri Light"/>
              </a:rPr>
              <a:t>?</a:t>
            </a:r>
            <a:br>
              <a:rPr lang="en-US" sz="5000" dirty="0">
                <a:cs typeface="Calibri Light"/>
              </a:rPr>
            </a:br>
            <a:r>
              <a:rPr lang="en-US" sz="5000" dirty="0">
                <a:cs typeface="Calibri Light"/>
              </a:rPr>
              <a:t>Super!</a:t>
            </a:r>
            <a:br>
              <a:rPr lang="en-US" sz="5000" dirty="0">
                <a:cs typeface="Calibri Light"/>
              </a:rPr>
            </a:br>
            <a:r>
              <a:rPr lang="en-US" sz="5000" dirty="0">
                <a:cs typeface="Calibri Light"/>
              </a:rPr>
              <a:t>E sad, </a:t>
            </a:r>
            <a:r>
              <a:rPr lang="en-US" sz="5000" dirty="0" err="1">
                <a:cs typeface="Calibri Light"/>
              </a:rPr>
              <a:t>otkrit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ću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ti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tajnu</a:t>
            </a:r>
            <a:r>
              <a:rPr lang="en-US" sz="5000" dirty="0">
                <a:cs typeface="Calibri Light"/>
              </a:rPr>
              <a:t>. Na </a:t>
            </a:r>
            <a:r>
              <a:rPr lang="en-US" sz="5000" dirty="0" err="1">
                <a:cs typeface="Calibri Light"/>
              </a:rPr>
              <a:t>isti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način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na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koji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si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motivirao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njega</a:t>
            </a:r>
            <a:r>
              <a:rPr lang="en-US" sz="5000" dirty="0">
                <a:cs typeface="Calibri Light"/>
              </a:rPr>
              <a:t>, </a:t>
            </a:r>
            <a:r>
              <a:rPr lang="en-US" sz="5000" dirty="0" err="1">
                <a:cs typeface="Calibri Light"/>
              </a:rPr>
              <a:t>uvijek</a:t>
            </a:r>
            <a:r>
              <a:rPr lang="en-US" sz="5000" dirty="0">
                <a:cs typeface="Calibri Light"/>
              </a:rPr>
              <a:t> </a:t>
            </a:r>
            <a:r>
              <a:rPr lang="en-US" sz="5000" dirty="0" err="1">
                <a:cs typeface="Calibri Light"/>
              </a:rPr>
              <a:t>i</a:t>
            </a:r>
            <a:r>
              <a:rPr lang="en-US" sz="5000" dirty="0">
                <a:cs typeface="Calibri Light"/>
              </a:rPr>
              <a:t> u </a:t>
            </a:r>
            <a:r>
              <a:rPr lang="en-US" sz="5000" dirty="0" err="1">
                <a:cs typeface="Calibri Light"/>
              </a:rPr>
              <a:t>svakom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trenu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možeš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motivirati</a:t>
            </a:r>
            <a:r>
              <a:rPr lang="en-US" sz="5000" dirty="0">
                <a:cs typeface="Calibri Light"/>
              </a:rPr>
              <a:t> </a:t>
            </a:r>
            <a:r>
              <a:rPr lang="en-US" sz="5000" dirty="0" err="1">
                <a:cs typeface="Calibri Light"/>
              </a:rPr>
              <a:t>sebe</a:t>
            </a:r>
            <a:r>
              <a:rPr lang="en-US" sz="5000" dirty="0">
                <a:cs typeface="Calibri Light"/>
              </a:rPr>
              <a:t>!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1520D-ADEC-4B04-9120-42FB69B33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 err="1">
                <a:cs typeface="Calibri Light"/>
              </a:rPr>
              <a:t>Najbitnije</a:t>
            </a:r>
            <a:r>
              <a:rPr lang="en-US" dirty="0">
                <a:cs typeface="Calibri Light"/>
              </a:rPr>
              <a:t> je </a:t>
            </a:r>
            <a:r>
              <a:rPr lang="en-US" dirty="0" err="1">
                <a:cs typeface="Calibri Light"/>
              </a:rPr>
              <a:t>na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koji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način</a:t>
            </a:r>
            <a:r>
              <a:rPr lang="en-US" dirty="0">
                <a:cs typeface="Calibri Light"/>
              </a:rPr>
              <a:t> "</a:t>
            </a:r>
            <a:r>
              <a:rPr lang="en-US" dirty="0" err="1">
                <a:cs typeface="Calibri Light"/>
              </a:rPr>
              <a:t>razgovaraš</a:t>
            </a:r>
            <a:r>
              <a:rPr lang="en-US" dirty="0">
                <a:cs typeface="Calibri Light"/>
              </a:rPr>
              <a:t> sa </a:t>
            </a:r>
            <a:r>
              <a:rPr lang="en-US" dirty="0" err="1">
                <a:cs typeface="Calibri Light"/>
              </a:rPr>
              <a:t>sobom</a:t>
            </a:r>
            <a:r>
              <a:rPr lang="en-US" dirty="0">
                <a:cs typeface="Calibri Light"/>
              </a:rPr>
              <a:t>" </a:t>
            </a:r>
            <a:r>
              <a:rPr lang="en-US" dirty="0" err="1">
                <a:cs typeface="Calibri Light"/>
              </a:rPr>
              <a:t>prije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učenja</a:t>
            </a:r>
            <a:r>
              <a:rPr lang="en-US" dirty="0">
                <a:cs typeface="Calibri Light"/>
              </a:rPr>
              <a:t>!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3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3CAC-E58E-4287-8855-A87DFE23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Kad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sjedneš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učiti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i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sam</a:t>
            </a:r>
            <a:r>
              <a:rPr lang="en-US" dirty="0">
                <a:cs typeface="Calibri Light"/>
              </a:rPr>
              <a:t>/a </a:t>
            </a:r>
            <a:r>
              <a:rPr lang="en-US" dirty="0" err="1">
                <a:cs typeface="Calibri Light"/>
              </a:rPr>
              <a:t>sebi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kažeš</a:t>
            </a:r>
            <a:r>
              <a:rPr lang="en-US" dirty="0">
                <a:cs typeface="Calibri Ligh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92EBD-E078-491F-BFA2-799D4C6118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90170" indent="-90170"/>
            <a:r>
              <a:rPr lang="en-US" dirty="0">
                <a:cs typeface="Calibri"/>
              </a:rPr>
              <a:t>"Ja </a:t>
            </a:r>
            <a:r>
              <a:rPr lang="en-US" dirty="0" err="1">
                <a:cs typeface="Calibri"/>
              </a:rPr>
              <a:t>ovo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mogu</a:t>
            </a:r>
            <a:r>
              <a:rPr lang="en-US" dirty="0">
                <a:cs typeface="Calibri"/>
              </a:rPr>
              <a:t>!"</a:t>
            </a:r>
          </a:p>
          <a:p>
            <a:pPr marL="90170" indent="-90170"/>
            <a:r>
              <a:rPr lang="en-US" dirty="0">
                <a:cs typeface="Calibri"/>
              </a:rPr>
              <a:t>"Meni se </a:t>
            </a:r>
            <a:r>
              <a:rPr lang="en-US" dirty="0" err="1">
                <a:cs typeface="Calibri"/>
              </a:rPr>
              <a:t>ovo</a:t>
            </a:r>
            <a:r>
              <a:rPr lang="en-US" dirty="0">
                <a:cs typeface="Calibri"/>
              </a:rPr>
              <a:t> ne da!"</a:t>
            </a:r>
          </a:p>
          <a:p>
            <a:pPr marL="90170" indent="-90170"/>
            <a:r>
              <a:rPr lang="en-US" dirty="0">
                <a:cs typeface="Calibri"/>
              </a:rPr>
              <a:t>"</a:t>
            </a:r>
            <a:r>
              <a:rPr lang="en-US" dirty="0" err="1">
                <a:cs typeface="Calibri"/>
              </a:rPr>
              <a:t>Nikad</a:t>
            </a:r>
            <a:r>
              <a:rPr lang="en-US" dirty="0">
                <a:cs typeface="Calibri"/>
              </a:rPr>
              <a:t> mi </a:t>
            </a:r>
            <a:r>
              <a:rPr lang="en-US" dirty="0" err="1">
                <a:cs typeface="Calibri"/>
              </a:rPr>
              <a:t>ovo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neće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trebati</a:t>
            </a:r>
            <a:r>
              <a:rPr lang="en-US" dirty="0">
                <a:cs typeface="Calibri"/>
              </a:rPr>
              <a:t>!"</a:t>
            </a:r>
          </a:p>
          <a:p>
            <a:pPr marL="90170" indent="-90170"/>
            <a:r>
              <a:rPr lang="en-US" dirty="0">
                <a:cs typeface="Calibri"/>
              </a:rPr>
              <a:t>"</a:t>
            </a:r>
            <a:r>
              <a:rPr lang="en-US" dirty="0" err="1">
                <a:cs typeface="Calibri"/>
              </a:rPr>
              <a:t>Ovoga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previše</a:t>
            </a:r>
            <a:r>
              <a:rPr lang="en-US" dirty="0">
                <a:cs typeface="Calibri"/>
              </a:rPr>
              <a:t>!"</a:t>
            </a:r>
          </a:p>
          <a:p>
            <a:pPr marL="90170" indent="-90170"/>
            <a:r>
              <a:rPr lang="en-US" dirty="0">
                <a:cs typeface="Calibri"/>
              </a:rPr>
              <a:t>"</a:t>
            </a:r>
            <a:r>
              <a:rPr lang="en-US" dirty="0" err="1">
                <a:cs typeface="Calibri"/>
              </a:rPr>
              <a:t>Ionako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će</a:t>
            </a:r>
            <a:r>
              <a:rPr lang="en-US" dirty="0">
                <a:cs typeface="Calibri"/>
              </a:rPr>
              <a:t> me </a:t>
            </a:r>
            <a:r>
              <a:rPr lang="en-US" dirty="0" err="1">
                <a:cs typeface="Calibri"/>
              </a:rPr>
              <a:t>pitati</a:t>
            </a:r>
            <a:r>
              <a:rPr lang="en-US" dirty="0">
                <a:cs typeface="Calibri"/>
              </a:rPr>
              <a:t> ono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znam</a:t>
            </a:r>
            <a:r>
              <a:rPr lang="en-US" dirty="0">
                <a:cs typeface="Calibri"/>
              </a:rPr>
              <a:t>"</a:t>
            </a:r>
          </a:p>
          <a:p>
            <a:pPr marL="90170" indent="-90170"/>
            <a:endParaRPr lang="en-US" dirty="0">
              <a:cs typeface="Calibri"/>
            </a:endParaRPr>
          </a:p>
          <a:p>
            <a:pPr marL="90170" indent="-90170"/>
            <a:endParaRPr lang="en-US" dirty="0">
              <a:cs typeface="Calibri"/>
            </a:endParaRPr>
          </a:p>
          <a:p>
            <a:pPr marL="90170" indent="-90170"/>
            <a:r>
              <a:rPr lang="en-US" dirty="0" err="1">
                <a:cs typeface="Calibri"/>
              </a:rPr>
              <a:t>Tvoj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mozak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posluša</a:t>
            </a:r>
            <a:r>
              <a:rPr lang="en-US" dirty="0">
                <a:cs typeface="Calibri"/>
              </a:rPr>
              <a:t> ono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mu </a:t>
            </a:r>
            <a:r>
              <a:rPr lang="en-US" dirty="0" err="1">
                <a:cs typeface="Calibri"/>
              </a:rPr>
              <a:t>kažeš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niti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pokušava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zapamtiti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gradivo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koje</a:t>
            </a:r>
            <a:r>
              <a:rPr lang="en-US" dirty="0">
                <a:cs typeface="Calibri"/>
              </a:rPr>
              <a:t> mu </a:t>
            </a:r>
            <a:r>
              <a:rPr lang="en-US" dirty="0" err="1">
                <a:cs typeface="Calibri"/>
              </a:rPr>
              <a:t>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tvrdiš</a:t>
            </a:r>
            <a:r>
              <a:rPr lang="en-US" dirty="0">
                <a:cs typeface="Calibri"/>
              </a:rPr>
              <a:t> da ne </a:t>
            </a:r>
            <a:r>
              <a:rPr lang="en-US" dirty="0" err="1">
                <a:cs typeface="Calibri"/>
              </a:rPr>
              <a:t>može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zapamtiti</a:t>
            </a:r>
            <a:r>
              <a:rPr lang="en-US" dirty="0">
                <a:cs typeface="Calibri"/>
              </a:rPr>
              <a:t> - I </a:t>
            </a:r>
            <a:r>
              <a:rPr lang="en-US" dirty="0" err="1">
                <a:cs typeface="Calibri"/>
              </a:rPr>
              <a:t>tada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motivacije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nema</a:t>
            </a:r>
            <a:r>
              <a:rPr lang="en-US" dirty="0">
                <a:cs typeface="Calibri"/>
              </a:rPr>
              <a:t>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AD4CD-307F-4360-AB8F-444040DB2A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0170" indent="-90170"/>
            <a:r>
              <a:rPr lang="en-US" dirty="0">
                <a:cs typeface="Calibri"/>
              </a:rPr>
              <a:t>"</a:t>
            </a:r>
            <a:r>
              <a:rPr lang="en-US" dirty="0" err="1">
                <a:cs typeface="Calibri"/>
              </a:rPr>
              <a:t>Hajde</a:t>
            </a:r>
            <a:r>
              <a:rPr lang="en-US" dirty="0">
                <a:cs typeface="Calibri"/>
              </a:rPr>
              <a:t>, idem se </a:t>
            </a:r>
            <a:r>
              <a:rPr lang="en-US" dirty="0" err="1">
                <a:cs typeface="Calibri"/>
              </a:rPr>
              <a:t>potruditi</a:t>
            </a:r>
            <a:r>
              <a:rPr lang="en-US" dirty="0">
                <a:cs typeface="Calibri"/>
              </a:rPr>
              <a:t>!"</a:t>
            </a:r>
          </a:p>
          <a:p>
            <a:pPr marL="90170" indent="-90170"/>
            <a:r>
              <a:rPr lang="en-US" dirty="0">
                <a:cs typeface="Calibri"/>
              </a:rPr>
              <a:t>"Ja to </a:t>
            </a:r>
            <a:r>
              <a:rPr lang="en-US" dirty="0" err="1">
                <a:cs typeface="Calibri"/>
              </a:rPr>
              <a:t>mogu</a:t>
            </a:r>
            <a:r>
              <a:rPr lang="en-US" dirty="0">
                <a:cs typeface="Calibri"/>
              </a:rPr>
              <a:t>!"</a:t>
            </a:r>
          </a:p>
          <a:p>
            <a:pPr marL="90170" indent="-90170"/>
            <a:r>
              <a:rPr lang="en-US" dirty="0">
                <a:cs typeface="Calibri"/>
              </a:rPr>
              <a:t>"I </a:t>
            </a:r>
            <a:r>
              <a:rPr lang="en-US" dirty="0" err="1">
                <a:cs typeface="Calibri"/>
              </a:rPr>
              <a:t>prije</a:t>
            </a:r>
            <a:r>
              <a:rPr lang="en-US" dirty="0">
                <a:cs typeface="Calibri"/>
              </a:rPr>
              <a:t> mi je </a:t>
            </a:r>
            <a:r>
              <a:rPr lang="en-US" dirty="0" err="1">
                <a:cs typeface="Calibri"/>
              </a:rPr>
              <a:t>ponekad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bilo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teško</a:t>
            </a:r>
            <a:r>
              <a:rPr lang="en-US" dirty="0">
                <a:cs typeface="Calibri"/>
              </a:rPr>
              <a:t> pa </a:t>
            </a:r>
            <a:r>
              <a:rPr lang="en-US" dirty="0" err="1">
                <a:cs typeface="Calibri"/>
              </a:rPr>
              <a:t>sam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uspio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uspjela</a:t>
            </a:r>
            <a:r>
              <a:rPr lang="en-US" dirty="0">
                <a:cs typeface="Calibri"/>
              </a:rPr>
              <a:t>!"</a:t>
            </a:r>
          </a:p>
          <a:p>
            <a:pPr marL="90170" indent="-90170"/>
            <a:r>
              <a:rPr lang="en-US" dirty="0">
                <a:cs typeface="Calibri"/>
              </a:rPr>
              <a:t>"</a:t>
            </a:r>
            <a:r>
              <a:rPr lang="en-US" dirty="0" err="1">
                <a:cs typeface="Calibri"/>
              </a:rPr>
              <a:t>Kad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naučim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nagradit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ću</a:t>
            </a:r>
            <a:r>
              <a:rPr lang="en-US" dirty="0">
                <a:cs typeface="Calibri"/>
              </a:rPr>
              <a:t> se za </a:t>
            </a:r>
            <a:r>
              <a:rPr lang="en-US" dirty="0" err="1">
                <a:cs typeface="Calibri"/>
              </a:rPr>
              <a:t>svoj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trud</a:t>
            </a:r>
            <a:r>
              <a:rPr lang="en-US" dirty="0">
                <a:cs typeface="Calibri"/>
              </a:rPr>
              <a:t>!"</a:t>
            </a:r>
          </a:p>
          <a:p>
            <a:pPr marL="90170" indent="-90170"/>
            <a:r>
              <a:rPr lang="en-US" dirty="0">
                <a:cs typeface="Calibri"/>
              </a:rPr>
              <a:t>"Ja </a:t>
            </a:r>
            <a:r>
              <a:rPr lang="en-US" dirty="0" err="1">
                <a:cs typeface="Calibri"/>
              </a:rPr>
              <a:t>ovo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želim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naučiti</a:t>
            </a:r>
            <a:r>
              <a:rPr lang="en-US" dirty="0">
                <a:cs typeface="Calibri"/>
              </a:rPr>
              <a:t>!"</a:t>
            </a:r>
          </a:p>
          <a:p>
            <a:pPr marL="90170" indent="-90170"/>
            <a:endParaRPr lang="en-US" dirty="0">
              <a:cs typeface="Calibri"/>
            </a:endParaRPr>
          </a:p>
          <a:p>
            <a:pPr marL="90170" indent="-90170"/>
            <a:r>
              <a:rPr lang="en-US" dirty="0" err="1">
                <a:cs typeface="Calibri"/>
              </a:rPr>
              <a:t>Tvoj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mozak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čuje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od </a:t>
            </a:r>
            <a:r>
              <a:rPr lang="en-US" dirty="0" err="1">
                <a:cs typeface="Calibri"/>
              </a:rPr>
              <a:t>tebe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nešto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može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motiviran</a:t>
            </a:r>
            <a:r>
              <a:rPr lang="en-US" dirty="0">
                <a:cs typeface="Calibri"/>
              </a:rPr>
              <a:t> je da </a:t>
            </a:r>
            <a:r>
              <a:rPr lang="en-US" dirty="0" err="1">
                <a:cs typeface="Calibri"/>
              </a:rPr>
              <a:t>nauči</a:t>
            </a:r>
            <a:r>
              <a:rPr lang="en-US" dirty="0">
                <a:cs typeface="Calibri"/>
              </a:rPr>
              <a:t> ono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njega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staviš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tada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motivacije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pomaže</a:t>
            </a:r>
            <a:r>
              <a:rPr lang="en-US" dirty="0">
                <a:cs typeface="Calibri"/>
              </a:rPr>
              <a:t> da </a:t>
            </a:r>
            <a:r>
              <a:rPr lang="en-US" dirty="0" err="1">
                <a:cs typeface="Calibri"/>
              </a:rPr>
              <a:t>puno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brže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naučiš</a:t>
            </a:r>
            <a:r>
              <a:rPr lang="en-US" dirty="0">
                <a:cs typeface="Calibri"/>
              </a:rPr>
              <a:t> ono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trebaš</a:t>
            </a:r>
            <a:r>
              <a:rPr lang="en-US" dirty="0">
                <a:cs typeface="Calibri"/>
              </a:rPr>
              <a:t>!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31386F6-5593-4582-97BA-72DD6F6D7530}"/>
              </a:ext>
            </a:extLst>
          </p:cNvPr>
          <p:cNvSpPr/>
          <p:nvPr/>
        </p:nvSpPr>
        <p:spPr>
          <a:xfrm>
            <a:off x="2565602" y="4192398"/>
            <a:ext cx="480164" cy="626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FFC7B1-75FD-4F4B-82EC-9C00CE72EAE0}"/>
              </a:ext>
            </a:extLst>
          </p:cNvPr>
          <p:cNvSpPr/>
          <p:nvPr/>
        </p:nvSpPr>
        <p:spPr>
          <a:xfrm>
            <a:off x="8209491" y="4356149"/>
            <a:ext cx="480164" cy="45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656</TotalTime>
  <Words>809</Words>
  <Application>Microsoft Office PowerPoint</Application>
  <PresentationFormat>Široki zaslon</PresentationFormat>
  <Paragraphs>116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45" baseType="lpstr">
      <vt:lpstr>Albertus Extra Bold</vt:lpstr>
      <vt:lpstr>Arial</vt:lpstr>
      <vt:lpstr>Calibri</vt:lpstr>
      <vt:lpstr>Calibri Light</vt:lpstr>
      <vt:lpstr>Chiller</vt:lpstr>
      <vt:lpstr>Courier New</vt:lpstr>
      <vt:lpstr>Symbol</vt:lpstr>
      <vt:lpstr>Tempus Sans ITC</vt:lpstr>
      <vt:lpstr>Trebuchet MS</vt:lpstr>
      <vt:lpstr>Wingdings</vt:lpstr>
      <vt:lpstr>Wingdings 3</vt:lpstr>
      <vt:lpstr>Retrospect</vt:lpstr>
      <vt:lpstr>Naučimo kako učiti ...i u virtualnoj nastavi</vt:lpstr>
      <vt:lpstr>O čemu smo pričali zadnji put?</vt:lpstr>
      <vt:lpstr>PowerPoint prezentacija</vt:lpstr>
      <vt:lpstr>PowerPoint prezentacija</vt:lpstr>
      <vt:lpstr>Gdje je nestala motivacija? Kako je pronaći?</vt:lpstr>
      <vt:lpstr>Prije odgovora – slijedi zadatak...</vt:lpstr>
      <vt:lpstr>Zadatak </vt:lpstr>
      <vt:lpstr>Jesi? Super! E sad, otkrit ću ti tajnu. Na isti način na koji si motivirao njega, uvijek i u svakom trenu možeš motivirati sebe!</vt:lpstr>
      <vt:lpstr>Kad sjedneš učiti i sam/a sebi kažeš:</vt:lpstr>
      <vt:lpstr>Koliko puta si se probudio ujutro i rekao sam sebi: “Jao, što danas imam inspiraciju za učenje? Jedva čekam da počnem učiti!” </vt:lpstr>
      <vt:lpstr>Koliko puta si se probudio ujutro i rekao sam sebi: „Pa tko će ovo naučiti?? Ovog gradiva ima jako puno!“ </vt:lpstr>
      <vt:lpstr>1. način je da pobjegneš glavom bez obzira kad vidiš koliko toga treba naučiti.</vt:lpstr>
      <vt:lpstr>2. način je da sjedeš i naučiš gradivo odjednom jer ti je jaaaako zanimljivo  </vt:lpstr>
      <vt:lpstr>3. način je da podijeliš gradivo na više manjih dijelova i učiš dio po dio...</vt:lpstr>
      <vt:lpstr>Nagradi se nakon učenja!</vt:lpstr>
      <vt:lpstr>Vjeruj u sebe!!!</vt:lpstr>
      <vt:lpstr>Kako se koncentrirati na učenje? </vt:lpstr>
      <vt:lpstr>Po tvom mišljenju, koje je bolje mjesto za učenje?</vt:lpstr>
      <vt:lpstr>PowerPoint prezentacija</vt:lpstr>
      <vt:lpstr>Bilo bi dobro:</vt:lpstr>
      <vt:lpstr>Koji su po tvom mišljenju bolji uvjeti za učenje??</vt:lpstr>
      <vt:lpstr>PowerPoint prezentacija</vt:lpstr>
      <vt:lpstr>Ukloni sve što bi te moglo ometati!</vt:lpstr>
      <vt:lpstr>Unaprijed pripremi sve što ti je potrebno za učenje!</vt:lpstr>
      <vt:lpstr>Napravi kraću pauzu  (5-10 min nakon cca 45 min učenja)  - nemoj da pauze budu preduge (više od 15 min) jer se tako tvoj mozak "ohladi od učenja" i trebat će ti duži period da se ponovno vratiš na učenje s punom koncentracijom!  Nagradi se za uloženi trud!  Daj sve od sebe! </vt:lpstr>
      <vt:lpstr>„BUDI TU”</vt:lpstr>
      <vt:lpstr>„Pola toga zaboravim kad me nastavnik počne ispitivati…“ „Ne mogu se koncentrirati, srce mi počne ubrzano lupati i počnem se nekontrolirano znojiti…“  </vt:lpstr>
      <vt:lpstr>Strah od ispita  KAKO GA SE RIJEŠITI? </vt:lpstr>
      <vt:lpstr>PowerPoint prezentacija</vt:lpstr>
      <vt:lpstr>PowerPoint prezentacija</vt:lpstr>
      <vt:lpstr>Zadnji put ste na moju objavu umjesto „lajka” morali staviti neki znak (neću reći koji, za one koji nisu još pročitali ), ovaj put umjesto lajka stavite  </vt:lpstr>
      <vt:lpstr>Brošure o učenju i druge tekstove možete pronaći na web stranici škole!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Erceg</dc:creator>
  <cp:lastModifiedBy>Korisnik</cp:lastModifiedBy>
  <cp:revision>636</cp:revision>
  <dcterms:created xsi:type="dcterms:W3CDTF">2015-01-15T16:50:41Z</dcterms:created>
  <dcterms:modified xsi:type="dcterms:W3CDTF">2020-04-06T07:19:35Z</dcterms:modified>
</cp:coreProperties>
</file>